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87050"/>
  <p:notesSz cx="7556500" cy="10687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gé de mission Pedagogique" initials="CdmP" lastIdx="3" clrIdx="0">
    <p:extLst>
      <p:ext uri="{19B8F6BF-5375-455C-9EA6-DF929625EA0E}">
        <p15:presenceInfo xmlns:p15="http://schemas.microsoft.com/office/powerpoint/2012/main" xmlns="" userId="S-1-5-21-3279431076-983726168-2059772069-1178" providerId="AD"/>
      </p:ext>
    </p:extLst>
  </p:cmAuthor>
  <p:cmAuthor id="2" name="Florent Martin" initials="FM" lastIdx="3" clrIdx="1">
    <p:extLst>
      <p:ext uri="{19B8F6BF-5375-455C-9EA6-DF929625EA0E}">
        <p15:presenceInfo xmlns:p15="http://schemas.microsoft.com/office/powerpoint/2012/main" xmlns="" userId="S-1-5-21-3279431076-983726168-2059772069-1167" providerId="AD"/>
      </p:ext>
    </p:extLst>
  </p:cmAuthor>
  <p:cmAuthor id="3" name="Peda.burundi" initials="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30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2985"/>
            <a:ext cx="6423025" cy="224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4748"/>
            <a:ext cx="5289550" cy="2671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8021"/>
            <a:ext cx="3287077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8021"/>
            <a:ext cx="3287077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22594" y="9731879"/>
            <a:ext cx="1130811" cy="9535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650402" cy="13343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482"/>
            <a:ext cx="6800850" cy="1709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8021"/>
            <a:ext cx="6800850" cy="7053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38957"/>
            <a:ext cx="2418080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38957"/>
            <a:ext cx="1737995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38957"/>
            <a:ext cx="1737995" cy="534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88"/>
          <p:cNvSpPr txBox="1"/>
          <p:nvPr/>
        </p:nvSpPr>
        <p:spPr>
          <a:xfrm>
            <a:off x="603201" y="2714625"/>
            <a:ext cx="2256322" cy="1648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5" dirty="0">
                <a:solidFill>
                  <a:srgbClr val="00AEE6"/>
                </a:solidFill>
                <a:latin typeface="Branding"/>
                <a:cs typeface="Branding"/>
              </a:rPr>
              <a:t>M</a:t>
            </a:r>
            <a:r>
              <a:rPr sz="1200" b="1" spc="60" dirty="0">
                <a:solidFill>
                  <a:srgbClr val="00AEE6"/>
                </a:solidFill>
                <a:latin typeface="Branding"/>
                <a:cs typeface="Branding"/>
              </a:rPr>
              <a:t>essage</a:t>
            </a:r>
            <a:r>
              <a:rPr sz="1200" b="1" dirty="0">
                <a:solidFill>
                  <a:srgbClr val="00AEE6"/>
                </a:solidFill>
                <a:latin typeface="Branding"/>
                <a:cs typeface="Branding"/>
              </a:rPr>
              <a:t>s</a:t>
            </a:r>
            <a:r>
              <a:rPr sz="1200" b="1" spc="120" dirty="0">
                <a:solidFill>
                  <a:srgbClr val="00AEE6"/>
                </a:solidFill>
                <a:latin typeface="Branding"/>
                <a:cs typeface="Branding"/>
              </a:rPr>
              <a:t> </a:t>
            </a:r>
            <a:r>
              <a:rPr sz="1200" b="1" spc="60" dirty="0">
                <a:solidFill>
                  <a:srgbClr val="00AEE6"/>
                </a:solidFill>
                <a:latin typeface="Branding"/>
                <a:cs typeface="Branding"/>
              </a:rPr>
              <a:t>clés</a:t>
            </a:r>
            <a:endParaRPr sz="1200" dirty="0">
              <a:latin typeface="Branding"/>
              <a:cs typeface="Branding"/>
            </a:endParaRPr>
          </a:p>
          <a:p>
            <a:pPr marL="227965" marR="5080" algn="just">
              <a:lnSpc>
                <a:spcPct val="101800"/>
              </a:lnSpc>
              <a:spcBef>
                <a:spcPts val="505"/>
              </a:spcBef>
            </a:pPr>
            <a:r>
              <a:rPr sz="900" b="1" spc="-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ous</a:t>
            </a:r>
            <a:r>
              <a:rPr sz="900" b="1" spc="-7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sommes</a:t>
            </a:r>
            <a:r>
              <a:rPr sz="900" b="1" spc="-8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tous</a:t>
            </a:r>
            <a:r>
              <a:rPr sz="900" b="1" spc="-7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dif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f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é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5" dirty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ts,</a:t>
            </a:r>
            <a:r>
              <a:rPr sz="900" b="1" spc="-114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</a:t>
            </a:r>
            <a:r>
              <a:rPr sz="900" b="1" spc="-7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sz="900" b="1" spc="-50" dirty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est justeme</a:t>
            </a:r>
            <a:r>
              <a:rPr sz="900" b="1" spc="-5" dirty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15" dirty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qui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nous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end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unique. </a:t>
            </a:r>
            <a:endParaRPr lang="fr-FR" sz="900" b="1" dirty="0" smtClean="0">
              <a:solidFill>
                <a:srgbClr val="00AEE6"/>
              </a:solidFill>
              <a:latin typeface="Branding-Semibold"/>
              <a:cs typeface="Branding-Semibold"/>
            </a:endParaRPr>
          </a:p>
          <a:p>
            <a:pPr marL="227965" marR="5080" algn="just">
              <a:lnSpc>
                <a:spcPct val="101800"/>
              </a:lnSpc>
              <a:spcBef>
                <a:spcPts val="505"/>
              </a:spcBef>
            </a:pP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La</a:t>
            </a:r>
            <a:r>
              <a:rPr sz="900" b="1" spc="-4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di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v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sité</a:t>
            </a:r>
            <a:r>
              <a:rPr sz="900" b="1" spc="-4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nous</a:t>
            </a:r>
            <a:r>
              <a:rPr sz="900" b="1" spc="-4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pe</a:t>
            </a:r>
            <a:r>
              <a:rPr lang="fr-FR" sz="900" b="1" spc="-1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m</a:t>
            </a:r>
            <a:r>
              <a:rPr lang="fr-FR" sz="900" b="1" spc="-1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t</a:t>
            </a:r>
            <a:r>
              <a:rPr sz="900" b="1" spc="-4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d</a:t>
            </a:r>
            <a:r>
              <a:rPr lang="fr-FR" sz="900" b="1" spc="-5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éla</a:t>
            </a: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gir</a:t>
            </a:r>
            <a:r>
              <a:rPr sz="900" b="1" spc="-6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nos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spc="-1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onnaissan</a:t>
            </a:r>
            <a:r>
              <a:rPr lang="fr-FR" sz="900" b="1" spc="-1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es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,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d</a:t>
            </a:r>
            <a:r>
              <a:rPr lang="fr-FR" sz="900" b="1" spc="-3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app</a:t>
            </a: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end</a:t>
            </a: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 </a:t>
            </a:r>
            <a:r>
              <a:rPr sz="900" b="1" spc="-6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sur soi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en</a:t>
            </a:r>
            <a:r>
              <a:rPr sz="900" b="1" spc="6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dé</a:t>
            </a:r>
            <a:r>
              <a:rPr sz="900" b="1" spc="-15" dirty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ouv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a</a:t>
            </a:r>
            <a:r>
              <a:rPr sz="900" b="1" spc="-5" dirty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</a:t>
            </a:r>
            <a:r>
              <a:rPr sz="900" b="1" spc="6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l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aut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6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av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ec</a:t>
            </a:r>
            <a:r>
              <a:rPr sz="900" b="1" spc="6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sa</a:t>
            </a:r>
            <a:r>
              <a:rPr sz="900" b="1" spc="6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p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op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 cultu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e,</a:t>
            </a:r>
            <a:r>
              <a:rPr sz="900" b="1" spc="-50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ses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p</a:t>
            </a: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op</a:t>
            </a: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es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idées.</a:t>
            </a:r>
            <a:endParaRPr lang="fr-FR" sz="900" dirty="0">
              <a:latin typeface="Branding-Semibold"/>
              <a:cs typeface="Branding-Semibold"/>
            </a:endParaRPr>
          </a:p>
          <a:p>
            <a:pPr marL="227965" marR="5080" algn="just">
              <a:lnSpc>
                <a:spcPct val="101800"/>
              </a:lnSpc>
              <a:spcBef>
                <a:spcPts val="505"/>
              </a:spcBef>
            </a:pPr>
            <a:r>
              <a:rPr lang="fr-FR" sz="900" b="1" spc="-20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L’amitié </a:t>
            </a:r>
            <a:r>
              <a:rPr lang="fr-FR"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se nourrit de nos ressemblances et de nos différences.</a:t>
            </a:r>
          </a:p>
        </p:txBody>
      </p:sp>
      <p:sp>
        <p:nvSpPr>
          <p:cNvPr id="2" name="object 2"/>
          <p:cNvSpPr/>
          <p:nvPr/>
        </p:nvSpPr>
        <p:spPr>
          <a:xfrm>
            <a:off x="4282503" y="7984452"/>
            <a:ext cx="3273997" cy="2702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650403" cy="1334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4023" y="303317"/>
            <a:ext cx="153035" cy="127635"/>
          </a:xfrm>
          <a:custGeom>
            <a:avLst/>
            <a:gdLst/>
            <a:ahLst/>
            <a:cxnLst/>
            <a:rect l="l" t="t" r="r" b="b"/>
            <a:pathLst>
              <a:path w="153034" h="127634">
                <a:moveTo>
                  <a:pt x="138139" y="103022"/>
                </a:moveTo>
                <a:lnTo>
                  <a:pt x="104394" y="103022"/>
                </a:lnTo>
                <a:lnTo>
                  <a:pt x="119532" y="126809"/>
                </a:lnTo>
                <a:lnTo>
                  <a:pt x="119722" y="127393"/>
                </a:lnTo>
                <a:lnTo>
                  <a:pt x="120319" y="127609"/>
                </a:lnTo>
                <a:lnTo>
                  <a:pt x="152171" y="127609"/>
                </a:lnTo>
                <a:lnTo>
                  <a:pt x="152768" y="127012"/>
                </a:lnTo>
                <a:lnTo>
                  <a:pt x="152768" y="126225"/>
                </a:lnTo>
                <a:lnTo>
                  <a:pt x="138139" y="103022"/>
                </a:lnTo>
                <a:close/>
              </a:path>
              <a:path w="153034" h="127634">
                <a:moveTo>
                  <a:pt x="72936" y="0"/>
                </a:moveTo>
                <a:lnTo>
                  <a:pt x="48171" y="0"/>
                </a:lnTo>
                <a:lnTo>
                  <a:pt x="47777" y="203"/>
                </a:lnTo>
                <a:lnTo>
                  <a:pt x="47586" y="596"/>
                </a:lnTo>
                <a:lnTo>
                  <a:pt x="393" y="75704"/>
                </a:lnTo>
                <a:lnTo>
                  <a:pt x="0" y="76085"/>
                </a:lnTo>
                <a:lnTo>
                  <a:pt x="0" y="76479"/>
                </a:lnTo>
                <a:lnTo>
                  <a:pt x="203" y="76873"/>
                </a:lnTo>
                <a:lnTo>
                  <a:pt x="16510" y="102438"/>
                </a:lnTo>
                <a:lnTo>
                  <a:pt x="16713" y="102819"/>
                </a:lnTo>
                <a:lnTo>
                  <a:pt x="17106" y="103225"/>
                </a:lnTo>
                <a:lnTo>
                  <a:pt x="138139" y="103022"/>
                </a:lnTo>
                <a:lnTo>
                  <a:pt x="138010" y="102819"/>
                </a:lnTo>
                <a:lnTo>
                  <a:pt x="151980" y="102819"/>
                </a:lnTo>
                <a:lnTo>
                  <a:pt x="152565" y="102628"/>
                </a:lnTo>
                <a:lnTo>
                  <a:pt x="152768" y="102044"/>
                </a:lnTo>
                <a:lnTo>
                  <a:pt x="152946" y="101650"/>
                </a:lnTo>
                <a:lnTo>
                  <a:pt x="152946" y="101257"/>
                </a:lnTo>
                <a:lnTo>
                  <a:pt x="152768" y="100863"/>
                </a:lnTo>
                <a:lnTo>
                  <a:pt x="136639" y="75704"/>
                </a:lnTo>
                <a:lnTo>
                  <a:pt x="136448" y="75310"/>
                </a:lnTo>
                <a:lnTo>
                  <a:pt x="136055" y="75107"/>
                </a:lnTo>
                <a:lnTo>
                  <a:pt x="34213" y="75107"/>
                </a:lnTo>
                <a:lnTo>
                  <a:pt x="60553" y="33235"/>
                </a:lnTo>
                <a:lnTo>
                  <a:pt x="94151" y="33235"/>
                </a:lnTo>
                <a:lnTo>
                  <a:pt x="73723" y="800"/>
                </a:lnTo>
                <a:lnTo>
                  <a:pt x="73533" y="393"/>
                </a:lnTo>
                <a:lnTo>
                  <a:pt x="72936" y="0"/>
                </a:lnTo>
                <a:close/>
              </a:path>
              <a:path w="153034" h="127634">
                <a:moveTo>
                  <a:pt x="94151" y="33235"/>
                </a:moveTo>
                <a:lnTo>
                  <a:pt x="60553" y="33235"/>
                </a:lnTo>
                <a:lnTo>
                  <a:pt x="87096" y="75107"/>
                </a:lnTo>
                <a:lnTo>
                  <a:pt x="120523" y="75107"/>
                </a:lnTo>
                <a:lnTo>
                  <a:pt x="94151" y="332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9030" y="303330"/>
            <a:ext cx="124460" cy="127635"/>
          </a:xfrm>
          <a:custGeom>
            <a:avLst/>
            <a:gdLst/>
            <a:ahLst/>
            <a:cxnLst/>
            <a:rect l="l" t="t" r="r" b="b"/>
            <a:pathLst>
              <a:path w="124459" h="127634">
                <a:moveTo>
                  <a:pt x="68287" y="0"/>
                </a:moveTo>
                <a:lnTo>
                  <a:pt x="0" y="0"/>
                </a:lnTo>
                <a:lnTo>
                  <a:pt x="0" y="127596"/>
                </a:lnTo>
                <a:lnTo>
                  <a:pt x="33235" y="127596"/>
                </a:lnTo>
                <a:lnTo>
                  <a:pt x="33235" y="90627"/>
                </a:lnTo>
                <a:lnTo>
                  <a:pt x="68287" y="90627"/>
                </a:lnTo>
                <a:lnTo>
                  <a:pt x="105439" y="79922"/>
                </a:lnTo>
                <a:lnTo>
                  <a:pt x="118716" y="65062"/>
                </a:lnTo>
                <a:lnTo>
                  <a:pt x="33235" y="65062"/>
                </a:lnTo>
                <a:lnTo>
                  <a:pt x="33235" y="25552"/>
                </a:lnTo>
                <a:lnTo>
                  <a:pt x="119468" y="25552"/>
                </a:lnTo>
                <a:lnTo>
                  <a:pt x="114441" y="17953"/>
                </a:lnTo>
                <a:lnTo>
                  <a:pt x="106491" y="10688"/>
                </a:lnTo>
                <a:lnTo>
                  <a:pt x="96158" y="5010"/>
                </a:lnTo>
                <a:lnTo>
                  <a:pt x="83418" y="1315"/>
                </a:lnTo>
                <a:lnTo>
                  <a:pt x="68287" y="0"/>
                </a:lnTo>
                <a:close/>
              </a:path>
              <a:path w="124459" h="127634">
                <a:moveTo>
                  <a:pt x="119468" y="25552"/>
                </a:moveTo>
                <a:lnTo>
                  <a:pt x="68287" y="25552"/>
                </a:lnTo>
                <a:lnTo>
                  <a:pt x="82163" y="28265"/>
                </a:lnTo>
                <a:lnTo>
                  <a:pt x="90751" y="35106"/>
                </a:lnTo>
                <a:lnTo>
                  <a:pt x="94050" y="44133"/>
                </a:lnTo>
                <a:lnTo>
                  <a:pt x="92061" y="53400"/>
                </a:lnTo>
                <a:lnTo>
                  <a:pt x="84783" y="60964"/>
                </a:lnTo>
                <a:lnTo>
                  <a:pt x="72216" y="64880"/>
                </a:lnTo>
                <a:lnTo>
                  <a:pt x="68287" y="65062"/>
                </a:lnTo>
                <a:lnTo>
                  <a:pt x="118716" y="65062"/>
                </a:lnTo>
                <a:lnTo>
                  <a:pt x="119312" y="64197"/>
                </a:lnTo>
                <a:lnTo>
                  <a:pt x="122907" y="54947"/>
                </a:lnTo>
                <a:lnTo>
                  <a:pt x="124242" y="45301"/>
                </a:lnTo>
                <a:lnTo>
                  <a:pt x="123292" y="35656"/>
                </a:lnTo>
                <a:lnTo>
                  <a:pt x="120034" y="26408"/>
                </a:lnTo>
                <a:lnTo>
                  <a:pt x="119468" y="255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5912" y="303713"/>
            <a:ext cx="88265" cy="127635"/>
          </a:xfrm>
          <a:custGeom>
            <a:avLst/>
            <a:gdLst/>
            <a:ahLst/>
            <a:cxnLst/>
            <a:rect l="l" t="t" r="r" b="b"/>
            <a:pathLst>
              <a:path w="88265" h="127634">
                <a:moveTo>
                  <a:pt x="32829" y="0"/>
                </a:moveTo>
                <a:lnTo>
                  <a:pt x="596" y="0"/>
                </a:lnTo>
                <a:lnTo>
                  <a:pt x="0" y="584"/>
                </a:lnTo>
                <a:lnTo>
                  <a:pt x="0" y="127000"/>
                </a:lnTo>
                <a:lnTo>
                  <a:pt x="596" y="127596"/>
                </a:lnTo>
                <a:lnTo>
                  <a:pt x="87693" y="127596"/>
                </a:lnTo>
                <a:lnTo>
                  <a:pt x="87287" y="127000"/>
                </a:lnTo>
                <a:lnTo>
                  <a:pt x="70192" y="98463"/>
                </a:lnTo>
                <a:lnTo>
                  <a:pt x="33426" y="98463"/>
                </a:lnTo>
                <a:lnTo>
                  <a:pt x="33426" y="584"/>
                </a:lnTo>
                <a:lnTo>
                  <a:pt x="3282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6980" y="303326"/>
            <a:ext cx="125730" cy="127635"/>
          </a:xfrm>
          <a:custGeom>
            <a:avLst/>
            <a:gdLst/>
            <a:ahLst/>
            <a:cxnLst/>
            <a:rect l="l" t="t" r="r" b="b"/>
            <a:pathLst>
              <a:path w="125730" h="127634">
                <a:moveTo>
                  <a:pt x="31169" y="0"/>
                </a:moveTo>
                <a:lnTo>
                  <a:pt x="676" y="0"/>
                </a:lnTo>
                <a:lnTo>
                  <a:pt x="295" y="190"/>
                </a:lnTo>
                <a:lnTo>
                  <a:pt x="104" y="787"/>
                </a:lnTo>
                <a:lnTo>
                  <a:pt x="0" y="1765"/>
                </a:lnTo>
                <a:lnTo>
                  <a:pt x="223" y="2159"/>
                </a:lnTo>
                <a:lnTo>
                  <a:pt x="45913" y="75298"/>
                </a:lnTo>
                <a:lnTo>
                  <a:pt x="13592" y="126415"/>
                </a:lnTo>
                <a:lnTo>
                  <a:pt x="13592" y="127000"/>
                </a:lnTo>
                <a:lnTo>
                  <a:pt x="14176" y="127596"/>
                </a:lnTo>
                <a:lnTo>
                  <a:pt x="46612" y="127596"/>
                </a:lnTo>
                <a:lnTo>
                  <a:pt x="47209" y="127000"/>
                </a:lnTo>
                <a:lnTo>
                  <a:pt x="47209" y="126415"/>
                </a:lnTo>
                <a:lnTo>
                  <a:pt x="95794" y="48755"/>
                </a:lnTo>
                <a:lnTo>
                  <a:pt x="62626" y="48755"/>
                </a:lnTo>
                <a:lnTo>
                  <a:pt x="31943" y="584"/>
                </a:lnTo>
                <a:lnTo>
                  <a:pt x="31562" y="190"/>
                </a:lnTo>
                <a:lnTo>
                  <a:pt x="31169" y="0"/>
                </a:lnTo>
                <a:close/>
              </a:path>
              <a:path w="125730" h="127634">
                <a:moveTo>
                  <a:pt x="124552" y="0"/>
                </a:moveTo>
                <a:lnTo>
                  <a:pt x="93284" y="0"/>
                </a:lnTo>
                <a:lnTo>
                  <a:pt x="92891" y="190"/>
                </a:lnTo>
                <a:lnTo>
                  <a:pt x="92700" y="393"/>
                </a:lnTo>
                <a:lnTo>
                  <a:pt x="62626" y="48755"/>
                </a:lnTo>
                <a:lnTo>
                  <a:pt x="95794" y="48755"/>
                </a:lnTo>
                <a:lnTo>
                  <a:pt x="124945" y="2159"/>
                </a:lnTo>
                <a:lnTo>
                  <a:pt x="125326" y="1765"/>
                </a:lnTo>
                <a:lnTo>
                  <a:pt x="125326" y="1168"/>
                </a:lnTo>
                <a:lnTo>
                  <a:pt x="124945" y="393"/>
                </a:lnTo>
                <a:lnTo>
                  <a:pt x="1245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62689" y="238822"/>
            <a:ext cx="140970" cy="141605"/>
          </a:xfrm>
          <a:custGeom>
            <a:avLst/>
            <a:gdLst/>
            <a:ahLst/>
            <a:cxnLst/>
            <a:rect l="l" t="t" r="r" b="b"/>
            <a:pathLst>
              <a:path w="140969" h="141604">
                <a:moveTo>
                  <a:pt x="69882" y="0"/>
                </a:moveTo>
                <a:lnTo>
                  <a:pt x="29768" y="12375"/>
                </a:lnTo>
                <a:lnTo>
                  <a:pt x="4016" y="44204"/>
                </a:lnTo>
                <a:lnTo>
                  <a:pt x="0" y="57763"/>
                </a:lnTo>
                <a:lnTo>
                  <a:pt x="828" y="74959"/>
                </a:lnTo>
                <a:lnTo>
                  <a:pt x="16553" y="115804"/>
                </a:lnTo>
                <a:lnTo>
                  <a:pt x="47326" y="138465"/>
                </a:lnTo>
                <a:lnTo>
                  <a:pt x="59858" y="141517"/>
                </a:lnTo>
                <a:lnTo>
                  <a:pt x="76447" y="140466"/>
                </a:lnTo>
                <a:lnTo>
                  <a:pt x="91459" y="136974"/>
                </a:lnTo>
                <a:lnTo>
                  <a:pt x="104754" y="131285"/>
                </a:lnTo>
                <a:lnTo>
                  <a:pt x="112499" y="126110"/>
                </a:lnTo>
                <a:lnTo>
                  <a:pt x="69158" y="126110"/>
                </a:lnTo>
                <a:lnTo>
                  <a:pt x="12846" y="53682"/>
                </a:lnTo>
                <a:lnTo>
                  <a:pt x="58071" y="53682"/>
                </a:lnTo>
                <a:lnTo>
                  <a:pt x="54274" y="49885"/>
                </a:lnTo>
                <a:lnTo>
                  <a:pt x="54274" y="32143"/>
                </a:lnTo>
                <a:lnTo>
                  <a:pt x="61475" y="24942"/>
                </a:lnTo>
                <a:lnTo>
                  <a:pt x="122737" y="24942"/>
                </a:lnTo>
                <a:lnTo>
                  <a:pt x="121708" y="23501"/>
                </a:lnTo>
                <a:lnTo>
                  <a:pt x="111968" y="14271"/>
                </a:lnTo>
                <a:lnTo>
                  <a:pt x="100733" y="7188"/>
                </a:lnTo>
                <a:lnTo>
                  <a:pt x="88259" y="2428"/>
                </a:lnTo>
                <a:lnTo>
                  <a:pt x="74801" y="167"/>
                </a:lnTo>
                <a:lnTo>
                  <a:pt x="69882" y="0"/>
                </a:lnTo>
                <a:close/>
              </a:path>
              <a:path w="140969" h="141604">
                <a:moveTo>
                  <a:pt x="137211" y="53682"/>
                </a:moveTo>
                <a:lnTo>
                  <a:pt x="124721" y="53682"/>
                </a:lnTo>
                <a:lnTo>
                  <a:pt x="69158" y="126110"/>
                </a:lnTo>
                <a:lnTo>
                  <a:pt x="112499" y="126110"/>
                </a:lnTo>
                <a:lnTo>
                  <a:pt x="116194" y="123641"/>
                </a:lnTo>
                <a:lnTo>
                  <a:pt x="125640" y="114285"/>
                </a:lnTo>
                <a:lnTo>
                  <a:pt x="132952" y="103458"/>
                </a:lnTo>
                <a:lnTo>
                  <a:pt x="137992" y="91404"/>
                </a:lnTo>
                <a:lnTo>
                  <a:pt x="140621" y="78365"/>
                </a:lnTo>
                <a:lnTo>
                  <a:pt x="139411" y="62310"/>
                </a:lnTo>
                <a:lnTo>
                  <a:pt x="137211" y="53682"/>
                </a:lnTo>
                <a:close/>
              </a:path>
              <a:path w="140969" h="141604">
                <a:moveTo>
                  <a:pt x="58071" y="53682"/>
                </a:moveTo>
                <a:lnTo>
                  <a:pt x="36913" y="53682"/>
                </a:lnTo>
                <a:lnTo>
                  <a:pt x="69158" y="95986"/>
                </a:lnTo>
                <a:lnTo>
                  <a:pt x="99019" y="57086"/>
                </a:lnTo>
                <a:lnTo>
                  <a:pt x="61475" y="57086"/>
                </a:lnTo>
                <a:lnTo>
                  <a:pt x="58071" y="53682"/>
                </a:lnTo>
                <a:close/>
              </a:path>
              <a:path w="140969" h="141604">
                <a:moveTo>
                  <a:pt x="122737" y="24942"/>
                </a:moveTo>
                <a:lnTo>
                  <a:pt x="79229" y="24942"/>
                </a:lnTo>
                <a:lnTo>
                  <a:pt x="86430" y="32143"/>
                </a:lnTo>
                <a:lnTo>
                  <a:pt x="86430" y="49885"/>
                </a:lnTo>
                <a:lnTo>
                  <a:pt x="79229" y="57086"/>
                </a:lnTo>
                <a:lnTo>
                  <a:pt x="99019" y="57086"/>
                </a:lnTo>
                <a:lnTo>
                  <a:pt x="101632" y="53682"/>
                </a:lnTo>
                <a:lnTo>
                  <a:pt x="137211" y="53682"/>
                </a:lnTo>
                <a:lnTo>
                  <a:pt x="135685" y="47696"/>
                </a:lnTo>
                <a:lnTo>
                  <a:pt x="129699" y="34701"/>
                </a:lnTo>
                <a:lnTo>
                  <a:pt x="122737" y="24942"/>
                </a:lnTo>
                <a:close/>
              </a:path>
            </a:pathLst>
          </a:custGeom>
          <a:solidFill>
            <a:srgbClr val="F26A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02757" y="303499"/>
            <a:ext cx="112395" cy="127635"/>
          </a:xfrm>
          <a:custGeom>
            <a:avLst/>
            <a:gdLst/>
            <a:ahLst/>
            <a:cxnLst/>
            <a:rect l="l" t="t" r="r" b="b"/>
            <a:pathLst>
              <a:path w="112394" h="127634">
                <a:moveTo>
                  <a:pt x="44234" y="0"/>
                </a:moveTo>
                <a:lnTo>
                  <a:pt x="0" y="0"/>
                </a:lnTo>
                <a:lnTo>
                  <a:pt x="0" y="127431"/>
                </a:lnTo>
                <a:lnTo>
                  <a:pt x="49433" y="127272"/>
                </a:lnTo>
                <a:lnTo>
                  <a:pt x="64619" y="124827"/>
                </a:lnTo>
                <a:lnTo>
                  <a:pt x="78109" y="119664"/>
                </a:lnTo>
                <a:lnTo>
                  <a:pt x="86528" y="114147"/>
                </a:lnTo>
                <a:lnTo>
                  <a:pt x="14376" y="114147"/>
                </a:lnTo>
                <a:lnTo>
                  <a:pt x="14376" y="13284"/>
                </a:lnTo>
                <a:lnTo>
                  <a:pt x="87047" y="13284"/>
                </a:lnTo>
                <a:lnTo>
                  <a:pt x="86271" y="12594"/>
                </a:lnTo>
                <a:lnTo>
                  <a:pt x="74046" y="5793"/>
                </a:lnTo>
                <a:lnTo>
                  <a:pt x="59955" y="1497"/>
                </a:lnTo>
                <a:lnTo>
                  <a:pt x="44234" y="0"/>
                </a:lnTo>
                <a:close/>
              </a:path>
              <a:path w="112394" h="127634">
                <a:moveTo>
                  <a:pt x="87047" y="13284"/>
                </a:moveTo>
                <a:lnTo>
                  <a:pt x="14376" y="13284"/>
                </a:lnTo>
                <a:lnTo>
                  <a:pt x="56212" y="14379"/>
                </a:lnTo>
                <a:lnTo>
                  <a:pt x="70154" y="18994"/>
                </a:lnTo>
                <a:lnTo>
                  <a:pt x="81488" y="26748"/>
                </a:lnTo>
                <a:lnTo>
                  <a:pt x="89933" y="37127"/>
                </a:lnTo>
                <a:lnTo>
                  <a:pt x="95207" y="49620"/>
                </a:lnTo>
                <a:lnTo>
                  <a:pt x="97028" y="63715"/>
                </a:lnTo>
                <a:lnTo>
                  <a:pt x="96047" y="74513"/>
                </a:lnTo>
                <a:lnTo>
                  <a:pt x="73340" y="106818"/>
                </a:lnTo>
                <a:lnTo>
                  <a:pt x="44234" y="114147"/>
                </a:lnTo>
                <a:lnTo>
                  <a:pt x="86528" y="114147"/>
                </a:lnTo>
                <a:lnTo>
                  <a:pt x="110441" y="77913"/>
                </a:lnTo>
                <a:lnTo>
                  <a:pt x="111950" y="63715"/>
                </a:lnTo>
                <a:lnTo>
                  <a:pt x="111810" y="58950"/>
                </a:lnTo>
                <a:lnTo>
                  <a:pt x="109400" y="45077"/>
                </a:lnTo>
                <a:lnTo>
                  <a:pt x="104184" y="32530"/>
                </a:lnTo>
                <a:lnTo>
                  <a:pt x="96396" y="21604"/>
                </a:lnTo>
                <a:lnTo>
                  <a:pt x="87047" y="1328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19999" y="302593"/>
            <a:ext cx="130175" cy="128905"/>
          </a:xfrm>
          <a:custGeom>
            <a:avLst/>
            <a:gdLst/>
            <a:ahLst/>
            <a:cxnLst/>
            <a:rect l="l" t="t" r="r" b="b"/>
            <a:pathLst>
              <a:path w="130175" h="128904">
                <a:moveTo>
                  <a:pt x="71539" y="0"/>
                </a:moveTo>
                <a:lnTo>
                  <a:pt x="58077" y="0"/>
                </a:lnTo>
                <a:lnTo>
                  <a:pt x="0" y="128346"/>
                </a:lnTo>
                <a:lnTo>
                  <a:pt x="14744" y="128346"/>
                </a:lnTo>
                <a:lnTo>
                  <a:pt x="29857" y="94665"/>
                </a:lnTo>
                <a:lnTo>
                  <a:pt x="114375" y="94665"/>
                </a:lnTo>
                <a:lnTo>
                  <a:pt x="108525" y="81737"/>
                </a:lnTo>
                <a:lnTo>
                  <a:pt x="35496" y="81737"/>
                </a:lnTo>
                <a:lnTo>
                  <a:pt x="64630" y="16751"/>
                </a:lnTo>
                <a:lnTo>
                  <a:pt x="79119" y="16751"/>
                </a:lnTo>
                <a:lnTo>
                  <a:pt x="71539" y="0"/>
                </a:lnTo>
                <a:close/>
              </a:path>
              <a:path w="130175" h="128904">
                <a:moveTo>
                  <a:pt x="114375" y="94665"/>
                </a:moveTo>
                <a:lnTo>
                  <a:pt x="99212" y="94665"/>
                </a:lnTo>
                <a:lnTo>
                  <a:pt x="114147" y="128346"/>
                </a:lnTo>
                <a:lnTo>
                  <a:pt x="129616" y="128346"/>
                </a:lnTo>
                <a:lnTo>
                  <a:pt x="114375" y="94665"/>
                </a:lnTo>
                <a:close/>
              </a:path>
              <a:path w="130175" h="128904">
                <a:moveTo>
                  <a:pt x="79119" y="16751"/>
                </a:moveTo>
                <a:lnTo>
                  <a:pt x="64630" y="16751"/>
                </a:lnTo>
                <a:lnTo>
                  <a:pt x="93573" y="81737"/>
                </a:lnTo>
                <a:lnTo>
                  <a:pt x="108525" y="81737"/>
                </a:lnTo>
                <a:lnTo>
                  <a:pt x="79119" y="1675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55781" y="301406"/>
            <a:ext cx="116205" cy="132080"/>
          </a:xfrm>
          <a:custGeom>
            <a:avLst/>
            <a:gdLst/>
            <a:ahLst/>
            <a:cxnLst/>
            <a:rect l="l" t="t" r="r" b="b"/>
            <a:pathLst>
              <a:path w="116205" h="132079">
                <a:moveTo>
                  <a:pt x="60322" y="0"/>
                </a:moveTo>
                <a:lnTo>
                  <a:pt x="21361" y="16027"/>
                </a:lnTo>
                <a:lnTo>
                  <a:pt x="1439" y="51603"/>
                </a:lnTo>
                <a:lnTo>
                  <a:pt x="0" y="65808"/>
                </a:lnTo>
                <a:lnTo>
                  <a:pt x="0" y="66176"/>
                </a:lnTo>
                <a:lnTo>
                  <a:pt x="15790" y="110285"/>
                </a:lnTo>
                <a:lnTo>
                  <a:pt x="52659" y="130140"/>
                </a:lnTo>
                <a:lnTo>
                  <a:pt x="69390" y="131585"/>
                </a:lnTo>
                <a:lnTo>
                  <a:pt x="83327" y="129451"/>
                </a:lnTo>
                <a:lnTo>
                  <a:pt x="95853" y="125151"/>
                </a:lnTo>
                <a:lnTo>
                  <a:pt x="106791" y="119231"/>
                </a:lnTo>
                <a:lnTo>
                  <a:pt x="108866" y="117650"/>
                </a:lnTo>
                <a:lnTo>
                  <a:pt x="53733" y="117650"/>
                </a:lnTo>
                <a:lnTo>
                  <a:pt x="40435" y="112893"/>
                </a:lnTo>
                <a:lnTo>
                  <a:pt x="29655" y="104867"/>
                </a:lnTo>
                <a:lnTo>
                  <a:pt x="21644" y="94035"/>
                </a:lnTo>
                <a:lnTo>
                  <a:pt x="16654" y="80861"/>
                </a:lnTo>
                <a:lnTo>
                  <a:pt x="14935" y="65808"/>
                </a:lnTo>
                <a:lnTo>
                  <a:pt x="16181" y="53460"/>
                </a:lnTo>
                <a:lnTo>
                  <a:pt x="38897" y="20826"/>
                </a:lnTo>
                <a:lnTo>
                  <a:pt x="67562" y="13307"/>
                </a:lnTo>
                <a:lnTo>
                  <a:pt x="106682" y="13307"/>
                </a:lnTo>
                <a:lnTo>
                  <a:pt x="99813" y="8621"/>
                </a:lnTo>
                <a:lnTo>
                  <a:pt x="89105" y="3878"/>
                </a:lnTo>
                <a:lnTo>
                  <a:pt x="76235" y="959"/>
                </a:lnTo>
                <a:lnTo>
                  <a:pt x="60322" y="0"/>
                </a:lnTo>
                <a:close/>
              </a:path>
              <a:path w="116205" h="132079">
                <a:moveTo>
                  <a:pt x="115963" y="61439"/>
                </a:moveTo>
                <a:lnTo>
                  <a:pt x="63347" y="61439"/>
                </a:lnTo>
                <a:lnTo>
                  <a:pt x="63347" y="74368"/>
                </a:lnTo>
                <a:lnTo>
                  <a:pt x="102133" y="74368"/>
                </a:lnTo>
                <a:lnTo>
                  <a:pt x="94797" y="110891"/>
                </a:lnTo>
                <a:lnTo>
                  <a:pt x="84681" y="114879"/>
                </a:lnTo>
                <a:lnTo>
                  <a:pt x="71249" y="117304"/>
                </a:lnTo>
                <a:lnTo>
                  <a:pt x="53733" y="117650"/>
                </a:lnTo>
                <a:lnTo>
                  <a:pt x="108866" y="117650"/>
                </a:lnTo>
                <a:lnTo>
                  <a:pt x="115963" y="112239"/>
                </a:lnTo>
                <a:lnTo>
                  <a:pt x="115963" y="61439"/>
                </a:lnTo>
                <a:close/>
              </a:path>
              <a:path w="116205" h="132079">
                <a:moveTo>
                  <a:pt x="106682" y="13307"/>
                </a:moveTo>
                <a:lnTo>
                  <a:pt x="67562" y="13307"/>
                </a:lnTo>
                <a:lnTo>
                  <a:pt x="81435" y="15690"/>
                </a:lnTo>
                <a:lnTo>
                  <a:pt x="92612" y="20706"/>
                </a:lnTo>
                <a:lnTo>
                  <a:pt x="102133" y="27759"/>
                </a:lnTo>
                <a:lnTo>
                  <a:pt x="109242" y="15053"/>
                </a:lnTo>
                <a:lnTo>
                  <a:pt x="106682" y="1330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2665" y="301467"/>
            <a:ext cx="130175" cy="132080"/>
          </a:xfrm>
          <a:custGeom>
            <a:avLst/>
            <a:gdLst/>
            <a:ahLst/>
            <a:cxnLst/>
            <a:rect l="l" t="t" r="r" b="b"/>
            <a:pathLst>
              <a:path w="130175" h="132079">
                <a:moveTo>
                  <a:pt x="60487" y="0"/>
                </a:moveTo>
                <a:lnTo>
                  <a:pt x="21483" y="16263"/>
                </a:lnTo>
                <a:lnTo>
                  <a:pt x="1451" y="51621"/>
                </a:lnTo>
                <a:lnTo>
                  <a:pt x="0" y="66116"/>
                </a:lnTo>
                <a:lnTo>
                  <a:pt x="386" y="73478"/>
                </a:lnTo>
                <a:lnTo>
                  <a:pt x="16288" y="109763"/>
                </a:lnTo>
                <a:lnTo>
                  <a:pt x="53141" y="130012"/>
                </a:lnTo>
                <a:lnTo>
                  <a:pt x="69519" y="131507"/>
                </a:lnTo>
                <a:lnTo>
                  <a:pt x="84267" y="128883"/>
                </a:lnTo>
                <a:lnTo>
                  <a:pt x="97339" y="123324"/>
                </a:lnTo>
                <a:lnTo>
                  <a:pt x="105731" y="117253"/>
                </a:lnTo>
                <a:lnTo>
                  <a:pt x="54479" y="117253"/>
                </a:lnTo>
                <a:lnTo>
                  <a:pt x="41356" y="112404"/>
                </a:lnTo>
                <a:lnTo>
                  <a:pt x="16795" y="80326"/>
                </a:lnTo>
                <a:lnTo>
                  <a:pt x="14941" y="65570"/>
                </a:lnTo>
                <a:lnTo>
                  <a:pt x="15131" y="60567"/>
                </a:lnTo>
                <a:lnTo>
                  <a:pt x="43641" y="19859"/>
                </a:lnTo>
                <a:lnTo>
                  <a:pt x="75514" y="14244"/>
                </a:lnTo>
                <a:lnTo>
                  <a:pt x="105287" y="14244"/>
                </a:lnTo>
                <a:lnTo>
                  <a:pt x="103591" y="12732"/>
                </a:lnTo>
                <a:lnTo>
                  <a:pt x="91267" y="5860"/>
                </a:lnTo>
                <a:lnTo>
                  <a:pt x="76859" y="1495"/>
                </a:lnTo>
                <a:lnTo>
                  <a:pt x="60487" y="0"/>
                </a:lnTo>
                <a:close/>
              </a:path>
              <a:path w="130175" h="132079">
                <a:moveTo>
                  <a:pt x="105287" y="14244"/>
                </a:moveTo>
                <a:lnTo>
                  <a:pt x="75514" y="14244"/>
                </a:lnTo>
                <a:lnTo>
                  <a:pt x="88636" y="19094"/>
                </a:lnTo>
                <a:lnTo>
                  <a:pt x="99570" y="27257"/>
                </a:lnTo>
                <a:lnTo>
                  <a:pt x="107897" y="38145"/>
                </a:lnTo>
                <a:lnTo>
                  <a:pt x="113201" y="51171"/>
                </a:lnTo>
                <a:lnTo>
                  <a:pt x="115039" y="65570"/>
                </a:lnTo>
                <a:lnTo>
                  <a:pt x="115062" y="66116"/>
                </a:lnTo>
                <a:lnTo>
                  <a:pt x="114866" y="70932"/>
                </a:lnTo>
                <a:lnTo>
                  <a:pt x="86351" y="111636"/>
                </a:lnTo>
                <a:lnTo>
                  <a:pt x="54479" y="117253"/>
                </a:lnTo>
                <a:lnTo>
                  <a:pt x="105731" y="117253"/>
                </a:lnTo>
                <a:lnTo>
                  <a:pt x="128546" y="79876"/>
                </a:lnTo>
                <a:lnTo>
                  <a:pt x="129997" y="65748"/>
                </a:lnTo>
                <a:lnTo>
                  <a:pt x="130175" y="65570"/>
                </a:lnTo>
                <a:lnTo>
                  <a:pt x="129611" y="58038"/>
                </a:lnTo>
                <a:lnTo>
                  <a:pt x="126840" y="44764"/>
                </a:lnTo>
                <a:lnTo>
                  <a:pt x="121498" y="32547"/>
                </a:lnTo>
                <a:lnTo>
                  <a:pt x="113708" y="21748"/>
                </a:lnTo>
                <a:lnTo>
                  <a:pt x="105287" y="142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41568" y="301406"/>
            <a:ext cx="116205" cy="132080"/>
          </a:xfrm>
          <a:custGeom>
            <a:avLst/>
            <a:gdLst/>
            <a:ahLst/>
            <a:cxnLst/>
            <a:rect l="l" t="t" r="r" b="b"/>
            <a:pathLst>
              <a:path w="116205" h="132079">
                <a:moveTo>
                  <a:pt x="60322" y="0"/>
                </a:moveTo>
                <a:lnTo>
                  <a:pt x="21361" y="16027"/>
                </a:lnTo>
                <a:lnTo>
                  <a:pt x="1439" y="51603"/>
                </a:lnTo>
                <a:lnTo>
                  <a:pt x="0" y="65808"/>
                </a:lnTo>
                <a:lnTo>
                  <a:pt x="0" y="66176"/>
                </a:lnTo>
                <a:lnTo>
                  <a:pt x="15790" y="110285"/>
                </a:lnTo>
                <a:lnTo>
                  <a:pt x="52659" y="130140"/>
                </a:lnTo>
                <a:lnTo>
                  <a:pt x="69390" y="131585"/>
                </a:lnTo>
                <a:lnTo>
                  <a:pt x="83327" y="129451"/>
                </a:lnTo>
                <a:lnTo>
                  <a:pt x="95853" y="125151"/>
                </a:lnTo>
                <a:lnTo>
                  <a:pt x="106791" y="119231"/>
                </a:lnTo>
                <a:lnTo>
                  <a:pt x="108866" y="117650"/>
                </a:lnTo>
                <a:lnTo>
                  <a:pt x="53733" y="117650"/>
                </a:lnTo>
                <a:lnTo>
                  <a:pt x="40435" y="112893"/>
                </a:lnTo>
                <a:lnTo>
                  <a:pt x="29655" y="104867"/>
                </a:lnTo>
                <a:lnTo>
                  <a:pt x="21644" y="94035"/>
                </a:lnTo>
                <a:lnTo>
                  <a:pt x="16654" y="80861"/>
                </a:lnTo>
                <a:lnTo>
                  <a:pt x="14935" y="65808"/>
                </a:lnTo>
                <a:lnTo>
                  <a:pt x="16180" y="53463"/>
                </a:lnTo>
                <a:lnTo>
                  <a:pt x="38895" y="20826"/>
                </a:lnTo>
                <a:lnTo>
                  <a:pt x="67559" y="13306"/>
                </a:lnTo>
                <a:lnTo>
                  <a:pt x="106681" y="13306"/>
                </a:lnTo>
                <a:lnTo>
                  <a:pt x="99813" y="8621"/>
                </a:lnTo>
                <a:lnTo>
                  <a:pt x="89105" y="3878"/>
                </a:lnTo>
                <a:lnTo>
                  <a:pt x="76235" y="959"/>
                </a:lnTo>
                <a:lnTo>
                  <a:pt x="60322" y="0"/>
                </a:lnTo>
                <a:close/>
              </a:path>
              <a:path w="116205" h="132079">
                <a:moveTo>
                  <a:pt x="115963" y="61439"/>
                </a:moveTo>
                <a:lnTo>
                  <a:pt x="63360" y="61439"/>
                </a:lnTo>
                <a:lnTo>
                  <a:pt x="63360" y="74368"/>
                </a:lnTo>
                <a:lnTo>
                  <a:pt x="102133" y="74368"/>
                </a:lnTo>
                <a:lnTo>
                  <a:pt x="94797" y="110891"/>
                </a:lnTo>
                <a:lnTo>
                  <a:pt x="84681" y="114879"/>
                </a:lnTo>
                <a:lnTo>
                  <a:pt x="71249" y="117304"/>
                </a:lnTo>
                <a:lnTo>
                  <a:pt x="53733" y="117650"/>
                </a:lnTo>
                <a:lnTo>
                  <a:pt x="108866" y="117650"/>
                </a:lnTo>
                <a:lnTo>
                  <a:pt x="115963" y="112239"/>
                </a:lnTo>
                <a:lnTo>
                  <a:pt x="115963" y="61439"/>
                </a:lnTo>
                <a:close/>
              </a:path>
              <a:path w="116205" h="132079">
                <a:moveTo>
                  <a:pt x="106681" y="13306"/>
                </a:moveTo>
                <a:lnTo>
                  <a:pt x="67559" y="13306"/>
                </a:lnTo>
                <a:lnTo>
                  <a:pt x="81431" y="15688"/>
                </a:lnTo>
                <a:lnTo>
                  <a:pt x="92610" y="20705"/>
                </a:lnTo>
                <a:lnTo>
                  <a:pt x="102133" y="27759"/>
                </a:lnTo>
                <a:lnTo>
                  <a:pt x="109242" y="15053"/>
                </a:lnTo>
                <a:lnTo>
                  <a:pt x="106681" y="133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92562" y="303494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4">
                <a:moveTo>
                  <a:pt x="0" y="0"/>
                </a:moveTo>
                <a:lnTo>
                  <a:pt x="0" y="127431"/>
                </a:lnTo>
              </a:path>
            </a:pathLst>
          </a:custGeom>
          <a:ln w="143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31239" y="424149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3027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1239" y="395574"/>
            <a:ext cx="14604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0" y="0"/>
                </a:moveTo>
                <a:lnTo>
                  <a:pt x="14376" y="0"/>
                </a:lnTo>
              </a:path>
            </a:pathLst>
          </a:custGeom>
          <a:ln w="444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31239" y="366999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>
                <a:moveTo>
                  <a:pt x="0" y="0"/>
                </a:moveTo>
                <a:lnTo>
                  <a:pt x="8392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31239" y="338424"/>
            <a:ext cx="14604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0" y="0"/>
                </a:moveTo>
                <a:lnTo>
                  <a:pt x="14376" y="0"/>
                </a:lnTo>
              </a:path>
            </a:pathLst>
          </a:custGeom>
          <a:ln w="444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1239" y="309849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11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9488" y="1724703"/>
            <a:ext cx="0" cy="2338070"/>
          </a:xfrm>
          <a:custGeom>
            <a:avLst/>
            <a:gdLst/>
            <a:ahLst/>
            <a:cxnLst/>
            <a:rect l="l" t="t" r="r" b="b"/>
            <a:pathLst>
              <a:path h="2338070">
                <a:moveTo>
                  <a:pt x="0" y="0"/>
                </a:moveTo>
                <a:lnTo>
                  <a:pt x="0" y="233779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86738" y="1724703"/>
            <a:ext cx="0" cy="2338070"/>
          </a:xfrm>
          <a:custGeom>
            <a:avLst/>
            <a:gdLst/>
            <a:ahLst/>
            <a:cxnLst/>
            <a:rect l="l" t="t" r="r" b="b"/>
            <a:pathLst>
              <a:path h="2338070">
                <a:moveTo>
                  <a:pt x="0" y="0"/>
                </a:moveTo>
                <a:lnTo>
                  <a:pt x="0" y="233779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13114" y="1724703"/>
            <a:ext cx="0" cy="2338070"/>
          </a:xfrm>
          <a:custGeom>
            <a:avLst/>
            <a:gdLst/>
            <a:ahLst/>
            <a:cxnLst/>
            <a:rect l="l" t="t" r="r" b="b"/>
            <a:pathLst>
              <a:path h="2338070">
                <a:moveTo>
                  <a:pt x="0" y="0"/>
                </a:moveTo>
                <a:lnTo>
                  <a:pt x="0" y="233779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2401" y="5776176"/>
            <a:ext cx="3924300" cy="912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BUT</a:t>
            </a:r>
            <a:r>
              <a:rPr sz="1600" b="1" spc="-45" dirty="0">
                <a:solidFill>
                  <a:srgbClr val="F26522"/>
                </a:solidFill>
                <a:latin typeface="Branding"/>
                <a:cs typeface="Branding"/>
              </a:rPr>
              <a:t> </a:t>
            </a: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DU</a:t>
            </a:r>
            <a:r>
              <a:rPr sz="1600" b="1" spc="-50" dirty="0">
                <a:solidFill>
                  <a:srgbClr val="F26522"/>
                </a:solidFill>
                <a:latin typeface="Branding"/>
                <a:cs typeface="Branding"/>
              </a:rPr>
              <a:t> </a:t>
            </a: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JEU</a:t>
            </a:r>
            <a:r>
              <a:rPr sz="1600" b="1" spc="-130" dirty="0">
                <a:solidFill>
                  <a:srgbClr val="F26522"/>
                </a:solidFill>
                <a:latin typeface="Branding"/>
                <a:cs typeface="Branding"/>
              </a:rPr>
              <a:t> </a:t>
            </a: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:</a:t>
            </a:r>
            <a:endParaRPr sz="1600" dirty="0">
              <a:latin typeface="Branding"/>
              <a:cs typeface="Branding"/>
            </a:endParaRPr>
          </a:p>
          <a:p>
            <a:pPr marL="12700" marR="5080" algn="just">
              <a:lnSpc>
                <a:spcPct val="111100"/>
              </a:lnSpc>
              <a:spcBef>
                <a:spcPts val="425"/>
              </a:spcBef>
            </a:pP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Les</a:t>
            </a:r>
            <a:r>
              <a:rPr sz="900" b="1" spc="-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chasseu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b="1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spc="-20" dirty="0" smtClean="0">
                <a:solidFill>
                  <a:srgbClr val="414042"/>
                </a:solidFill>
                <a:latin typeface="Branding"/>
                <a:cs typeface="Branding"/>
              </a:rPr>
              <a:t>doivent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toucher</a:t>
            </a:r>
            <a:r>
              <a:rPr sz="900" b="1" spc="-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le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plus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joueu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e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le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plus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apideme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b="1" spc="-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possible. </a:t>
            </a:r>
            <a:r>
              <a:rPr lang="fr-FR" sz="900" b="1" spc="-10" dirty="0" smtClean="0">
                <a:solidFill>
                  <a:srgbClr val="414042"/>
                </a:solidFill>
                <a:latin typeface="Branding"/>
                <a:cs typeface="Branding"/>
              </a:rPr>
              <a:t>L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es</a:t>
            </a:r>
            <a:r>
              <a:rPr sz="900" b="1" spc="-4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épervie</a:t>
            </a:r>
            <a:r>
              <a:rPr lang="fr-FR" sz="900" b="1" spc="-10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b="1" spc="-9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ne</a:t>
            </a:r>
            <a:r>
              <a:rPr sz="900" b="1" spc="-4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spc="-45" dirty="0" smtClean="0">
                <a:solidFill>
                  <a:srgbClr val="414042"/>
                </a:solidFill>
                <a:latin typeface="Branding"/>
                <a:cs typeface="Branding"/>
              </a:rPr>
              <a:t>doivent </a:t>
            </a:r>
            <a:r>
              <a:rPr sz="900" b="1" dirty="0" smtClean="0">
                <a:solidFill>
                  <a:srgbClr val="414042"/>
                </a:solidFill>
                <a:latin typeface="Branding"/>
                <a:cs typeface="Branding"/>
              </a:rPr>
              <a:t>pas</a:t>
            </a:r>
            <a:r>
              <a:rPr sz="900" b="1" spc="-4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se</a:t>
            </a:r>
            <a:r>
              <a:rPr sz="900" b="1" spc="-4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ai</a:t>
            </a:r>
            <a:r>
              <a:rPr sz="900" b="1" spc="-2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b="1" spc="-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toucher</a:t>
            </a:r>
            <a:r>
              <a:rPr sz="900" b="1" spc="-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par</a:t>
            </a:r>
            <a:r>
              <a:rPr sz="900" b="1" spc="-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les</a:t>
            </a:r>
            <a:r>
              <a:rPr sz="900" b="1" spc="-4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chasseu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s.</a:t>
            </a:r>
            <a:r>
              <a:rPr sz="900" b="1" spc="-7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spc="-75" dirty="0" smtClean="0">
                <a:solidFill>
                  <a:srgbClr val="414042"/>
                </a:solidFill>
                <a:latin typeface="Branding"/>
                <a:cs typeface="Branding"/>
              </a:rPr>
              <a:t>Parmi les 3 équipes d’éperviers, l</a:t>
            </a:r>
            <a:r>
              <a:rPr lang="fr-FR" sz="900" b="1" spc="-45" dirty="0" smtClean="0">
                <a:solidFill>
                  <a:srgbClr val="414042"/>
                </a:solidFill>
                <a:latin typeface="Branding"/>
                <a:cs typeface="Branding"/>
              </a:rPr>
              <a:t>’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équipe</a:t>
            </a:r>
            <a:r>
              <a:rPr sz="900" b="1" spc="-4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gagna</a:t>
            </a:r>
            <a:r>
              <a:rPr lang="fr-FR" sz="900" b="1" spc="-5" dirty="0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te</a:t>
            </a:r>
            <a:r>
              <a:rPr sz="900" b="1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b="1" spc="6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spc="-15" dirty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elle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qui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le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plus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joueu</a:t>
            </a:r>
            <a:r>
              <a:rPr sz="900" b="1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à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b="1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b="1" spc="6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lang="fr-FR" sz="900" b="1" spc="-10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niè</a:t>
            </a:r>
            <a:r>
              <a:rPr lang="fr-FR" sz="900" b="1" spc="-20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b="1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manche</a:t>
            </a:r>
            <a:r>
              <a:rPr sz="900" b="1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du jeu.</a:t>
            </a:r>
            <a:endParaRPr sz="900" dirty="0">
              <a:latin typeface="Branding"/>
              <a:cs typeface="Branding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2401" y="6850903"/>
            <a:ext cx="3923665" cy="2847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spc="-35" dirty="0">
                <a:solidFill>
                  <a:srgbClr val="F26522"/>
                </a:solidFill>
                <a:latin typeface="Branding"/>
                <a:cs typeface="Branding"/>
              </a:rPr>
              <a:t>C</a:t>
            </a: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ONSIGNES</a:t>
            </a:r>
            <a:r>
              <a:rPr sz="1600" b="1" spc="-130" dirty="0">
                <a:solidFill>
                  <a:srgbClr val="F26522"/>
                </a:solidFill>
                <a:latin typeface="Branding"/>
                <a:cs typeface="Branding"/>
              </a:rPr>
              <a:t> </a:t>
            </a:r>
            <a:r>
              <a:rPr sz="1600" b="1" dirty="0">
                <a:solidFill>
                  <a:srgbClr val="F26522"/>
                </a:solidFill>
                <a:latin typeface="Branding"/>
                <a:cs typeface="Branding"/>
              </a:rPr>
              <a:t>:</a:t>
            </a:r>
            <a:endParaRPr sz="1600" dirty="0">
              <a:latin typeface="Branding"/>
              <a:cs typeface="Branding"/>
            </a:endParaRPr>
          </a:p>
          <a:p>
            <a:pPr marL="12700" marR="7620" algn="just">
              <a:lnSpc>
                <a:spcPct val="111100"/>
              </a:lnSpc>
              <a:spcBef>
                <a:spcPts val="525"/>
              </a:spcBef>
            </a:pP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Il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agit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une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ada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p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tion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du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jeu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spc="-50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épervie</a:t>
            </a:r>
            <a:r>
              <a:rPr sz="900" spc="-6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. 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épartissez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les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nf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ts </a:t>
            </a:r>
            <a:r>
              <a:rPr sz="900" spc="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en 4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équipes, </a:t>
            </a:r>
            <a:r>
              <a:rPr sz="900" spc="-9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désigne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z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-en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une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qui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ôle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des 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chasseu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s. </a:t>
            </a:r>
            <a:r>
              <a:rPr sz="900" spc="-9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Demandez aux chasseu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 de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choisir</a:t>
            </a:r>
            <a:r>
              <a:rPr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leur</a:t>
            </a:r>
            <a:r>
              <a:rPr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capitaine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.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Les chasseurs se positionnent dans la zone de jeu mais ne forment pas une chaîne : ils sont indépendants les uns des autres.</a:t>
            </a:r>
            <a:endParaRPr sz="900" dirty="0">
              <a:solidFill>
                <a:srgbClr val="414042"/>
              </a:solidFill>
              <a:latin typeface="Branding-Semilight"/>
              <a:cs typeface="Branding-Semilight"/>
            </a:endParaRPr>
          </a:p>
          <a:p>
            <a:pPr marL="12700" marR="5080" algn="just">
              <a:lnSpc>
                <a:spcPct val="111100"/>
              </a:lnSpc>
            </a:pP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aut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équipes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ttende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sur</a:t>
            </a:r>
            <a:r>
              <a:rPr sz="900" spc="-4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un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ô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té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du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ain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jeu.</a:t>
            </a:r>
            <a:r>
              <a:rPr sz="900" spc="-7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sque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capitaine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donne le signal,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tous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parte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en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jusq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u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à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aut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bout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du</a:t>
            </a:r>
            <a:r>
              <a:rPr sz="900" spc="2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ain en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ess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y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ne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pas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f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ai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 </a:t>
            </a:r>
            <a:r>
              <a:rPr sz="900" spc="-8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toucher </a:t>
            </a:r>
            <a:r>
              <a:rPr sz="900" spc="-9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par </a:t>
            </a:r>
            <a:r>
              <a:rPr sz="900" spc="-9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les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chasseu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s. </a:t>
            </a:r>
            <a:r>
              <a:rPr sz="900" spc="-114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Si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un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joueur </a:t>
            </a:r>
            <a:r>
              <a:rPr sz="900" spc="-9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est touché,</a:t>
            </a:r>
            <a:r>
              <a:rPr sz="900" spc="1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il</a:t>
            </a:r>
            <a:r>
              <a:rPr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vie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chasseu</a:t>
            </a:r>
            <a:r>
              <a:rPr sz="900" spc="-6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spc="1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f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me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une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chaîne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humaine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ec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 </a:t>
            </a:r>
            <a:r>
              <a:rPr sz="900" spc="-6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chasseur qui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spc="-35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spc="7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touché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en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lui</a:t>
            </a:r>
            <a:r>
              <a:rPr sz="900" spc="7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tena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la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main.</a:t>
            </a:r>
            <a:r>
              <a:rPr sz="900" spc="3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Si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spc="-50" dirty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équipe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chasseu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sz="900" spc="8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est</a:t>
            </a:r>
            <a:r>
              <a:rPr sz="900" spc="8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omposée</a:t>
            </a:r>
            <a:r>
              <a:rPr sz="900" spc="8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 4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joueu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s,</a:t>
            </a:r>
            <a:r>
              <a:rPr sz="900" spc="-6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4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chaînes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humaines</a:t>
            </a:r>
            <a:r>
              <a:rPr sz="900" spc="-25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</a:t>
            </a:r>
            <a:r>
              <a:rPr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onstitue</a:t>
            </a:r>
            <a:r>
              <a:rPr sz="900" spc="-6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.</a:t>
            </a:r>
            <a:r>
              <a:rPr sz="900" spc="-6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20" dirty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ses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(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alle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tou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)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s’enchainent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au signal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du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capitaine, jusqu’à ce qu’une des équipes d’éperviers n’ait plus de joueurs en jeu.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Les chasseurs doivent commencer </a:t>
            </a:r>
            <a:r>
              <a:rPr sz="900" dirty="0" err="1">
                <a:solidFill>
                  <a:srgbClr val="414042"/>
                </a:solidFill>
                <a:latin typeface="Branding-Semilight"/>
                <a:cs typeface="Branding-Semilight"/>
              </a:rPr>
              <a:t>chaque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course au milieu du terrain.</a:t>
            </a:r>
          </a:p>
          <a:p>
            <a:pPr marL="12700" marR="7620" algn="just">
              <a:lnSpc>
                <a:spcPct val="111100"/>
              </a:lnSpc>
              <a:spcBef>
                <a:spcPts val="565"/>
              </a:spcBef>
            </a:pP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Jouez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4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manches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3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minutes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f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ç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on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à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15" dirty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que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chaque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équipe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ait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joué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sz="900" spc="-1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sz="900" spc="-3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ôle du chasseu</a:t>
            </a:r>
            <a:r>
              <a:rPr sz="900" spc="-60" dirty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-Semilight"/>
                <a:cs typeface="Branding-Semilight"/>
              </a:rPr>
              <a:t>.</a:t>
            </a:r>
            <a:endParaRPr sz="900" dirty="0">
              <a:latin typeface="Branding-Semilight"/>
              <a:cs typeface="Branding-Semiligh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5101" y="5499403"/>
            <a:ext cx="579120" cy="0"/>
          </a:xfrm>
          <a:custGeom>
            <a:avLst/>
            <a:gdLst/>
            <a:ahLst/>
            <a:cxnLst/>
            <a:rect l="l" t="t" r="r" b="b"/>
            <a:pathLst>
              <a:path w="579119">
                <a:moveTo>
                  <a:pt x="0" y="0"/>
                </a:moveTo>
                <a:lnTo>
                  <a:pt x="578548" y="0"/>
                </a:lnTo>
              </a:path>
            </a:pathLst>
          </a:custGeom>
          <a:ln w="25400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73301" y="6059463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73301" y="6313463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73301" y="6567462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3301" y="7202462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684201" y="5777095"/>
            <a:ext cx="2378710" cy="1658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35" dirty="0">
                <a:solidFill>
                  <a:srgbClr val="F26522"/>
                </a:solidFill>
                <a:latin typeface="Branding"/>
                <a:cs typeface="Branding"/>
              </a:rPr>
              <a:t>R</a:t>
            </a:r>
            <a:r>
              <a:rPr sz="1200" b="1" spc="60" dirty="0">
                <a:solidFill>
                  <a:srgbClr val="F26522"/>
                </a:solidFill>
                <a:latin typeface="Branding"/>
                <a:cs typeface="Branding"/>
              </a:rPr>
              <a:t>ègles</a:t>
            </a:r>
            <a:endParaRPr sz="1200" dirty="0">
              <a:latin typeface="Branding"/>
              <a:cs typeface="Branding"/>
            </a:endParaRPr>
          </a:p>
          <a:p>
            <a:pPr marL="228600" marR="288290">
              <a:lnSpc>
                <a:spcPct val="111100"/>
              </a:lnSpc>
              <a:spcBef>
                <a:spcPts val="475"/>
              </a:spcBef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Si un joueur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sort des limites du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te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ain,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il doit 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ejoind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 la chaîne la plus p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oche de lui.</a:t>
            </a:r>
            <a:endParaRPr sz="750" dirty="0">
              <a:latin typeface="Branding-Semilight"/>
              <a:cs typeface="Branding-Semilight"/>
            </a:endParaRPr>
          </a:p>
          <a:p>
            <a:pPr marL="228600" marR="104139">
              <a:lnSpc>
                <a:spcPct val="111100"/>
              </a:lnSpc>
            </a:pPr>
            <a:r>
              <a:rPr sz="750" spc="-75" dirty="0">
                <a:solidFill>
                  <a:srgbClr val="F26522"/>
                </a:solidFill>
                <a:latin typeface="Branding-Semilight"/>
                <a:cs typeface="Branding-Semilight"/>
              </a:rPr>
              <a:t>L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’i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te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p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tion se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f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ait d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’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une simple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tape de la main sur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le haut du 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ps,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sans 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f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e.</a:t>
            </a:r>
            <a:endParaRPr sz="750" dirty="0">
              <a:latin typeface="Branding-Semilight"/>
              <a:cs typeface="Branding-Semilight"/>
            </a:endParaRPr>
          </a:p>
          <a:p>
            <a:pPr marL="228600" marR="5080">
              <a:lnSpc>
                <a:spcPct val="111100"/>
              </a:lnSpc>
            </a:pP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N’importe</a:t>
            </a:r>
            <a:r>
              <a:rPr lang="fr-FR"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quel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joueur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dans la chaîne a le d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oit de toucher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un aut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 joueur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(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seuleme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a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v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ec les 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mains, pas de </a:t>
            </a:r>
            <a:r>
              <a:rPr sz="750" spc="-1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oup de pied),</a:t>
            </a:r>
            <a:r>
              <a:rPr sz="750" spc="-45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mais il est i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te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dit de casser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la chaine humaine </a:t>
            </a:r>
            <a:r>
              <a:rPr sz="750" spc="-20" dirty="0">
                <a:solidFill>
                  <a:srgbClr val="F26522"/>
                </a:solidFill>
                <a:latin typeface="Branding-Semilight"/>
                <a:cs typeface="Branding-Semilight"/>
              </a:rPr>
              <a:t>(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on ne peut lâcher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la main de</a:t>
            </a:r>
            <a:endParaRPr sz="750" dirty="0">
              <a:latin typeface="Branding-Semilight"/>
              <a:cs typeface="Branding-Semilight"/>
            </a:endParaRPr>
          </a:p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son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v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oisi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).</a:t>
            </a:r>
            <a:endParaRPr sz="750" dirty="0">
              <a:latin typeface="Branding-Semilight"/>
              <a:cs typeface="Branding-Semilight"/>
            </a:endParaRPr>
          </a:p>
          <a:p>
            <a:pPr marL="228600" marR="203200">
              <a:lnSpc>
                <a:spcPct val="111100"/>
              </a:lnSpc>
            </a:pP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L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es joueu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 des 3 équipes so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 mélangés sur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la ligne de départ.</a:t>
            </a:r>
            <a:endParaRPr sz="750" dirty="0">
              <a:latin typeface="Branding-Semilight"/>
              <a:cs typeface="Branding-Semi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73301" y="8021216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73301" y="8148216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73301" y="8656216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73301" y="8783216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84200" y="7611857"/>
            <a:ext cx="2675449" cy="153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solidFill>
                  <a:srgbClr val="F26522"/>
                </a:solidFill>
                <a:latin typeface="Branding"/>
                <a:cs typeface="Branding"/>
              </a:rPr>
              <a:t>V</a:t>
            </a:r>
            <a:r>
              <a:rPr sz="1200" b="1" spc="60" dirty="0">
                <a:solidFill>
                  <a:srgbClr val="F26522"/>
                </a:solidFill>
                <a:latin typeface="Branding"/>
                <a:cs typeface="Branding"/>
              </a:rPr>
              <a:t>ariables</a:t>
            </a:r>
            <a:endParaRPr sz="1200" dirty="0">
              <a:latin typeface="Branding"/>
              <a:cs typeface="Branding"/>
            </a:endParaRPr>
          </a:p>
          <a:p>
            <a:pPr marL="228600" marR="360045" indent="-140335">
              <a:lnSpc>
                <a:spcPct val="111100"/>
              </a:lnSpc>
              <a:spcBef>
                <a:spcPts val="475"/>
              </a:spcBef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Si 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’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est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op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f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acile pour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’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équipe de chasseu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s, </a:t>
            </a:r>
            <a:r>
              <a:rPr sz="750" spc="-5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ommen</a:t>
            </a:r>
            <a:r>
              <a:rPr sz="750" spc="-1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er</a:t>
            </a:r>
            <a:r>
              <a:rPr lang="fr-FR"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di</a:t>
            </a:r>
            <a:r>
              <a:rPr sz="750" spc="-25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ecteme</a:t>
            </a:r>
            <a:r>
              <a:rPr sz="750" spc="-5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t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par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des duos.</a:t>
            </a:r>
            <a:endParaRPr sz="750" dirty="0">
              <a:latin typeface="Branding-Semilight"/>
              <a:cs typeface="Branding-Semilight"/>
            </a:endParaRPr>
          </a:p>
          <a:p>
            <a:pPr marL="228600" marR="5080">
              <a:lnSpc>
                <a:spcPct val="111100"/>
              </a:lnSpc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Changer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la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f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ç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on do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 les joueu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 doi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v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toucher les aut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es 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(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à deux main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s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) ou la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f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ç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on de 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elier</a:t>
            </a:r>
            <a:endParaRPr sz="750" dirty="0">
              <a:latin typeface="Branding-Semilight"/>
              <a:cs typeface="Branding-Semilight"/>
            </a:endParaRPr>
          </a:p>
          <a:p>
            <a:pPr marL="228600" marR="361950">
              <a:lnSpc>
                <a:spcPct val="111100"/>
              </a:lnSpc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la chaîne 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(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par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les 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oudes,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les mains sur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les épaules,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e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tc.).</a:t>
            </a:r>
            <a:endParaRPr sz="750" dirty="0">
              <a:latin typeface="Branding-Semilight"/>
              <a:cs typeface="Branding-Semilight"/>
            </a:endParaRPr>
          </a:p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Éla</a:t>
            </a:r>
            <a:r>
              <a:rPr sz="750" spc="-2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gir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le</a:t>
            </a:r>
            <a:r>
              <a:rPr sz="750" spc="-1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te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ain.</a:t>
            </a:r>
            <a:endParaRPr sz="750" dirty="0">
              <a:latin typeface="Branding-Semilight"/>
              <a:cs typeface="Branding-Semilight"/>
            </a:endParaRPr>
          </a:p>
          <a:p>
            <a:pPr marL="228600" marR="965200">
              <a:lnSpc>
                <a:spcPct val="111100"/>
              </a:lnSpc>
            </a:pP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I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te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di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 aux chasseu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s de </a:t>
            </a:r>
            <a:r>
              <a:rPr sz="750" spc="-25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eculer</a:t>
            </a:r>
            <a:r>
              <a:rPr lang="fr-FR"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: 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ils ne peu</a:t>
            </a:r>
            <a:r>
              <a:rPr sz="750" spc="-10" dirty="0">
                <a:solidFill>
                  <a:srgbClr val="F26522"/>
                </a:solidFill>
                <a:latin typeface="Branding-Semilight"/>
                <a:cs typeface="Branding-Semilight"/>
              </a:rPr>
              <a:t>v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</a:t>
            </a:r>
            <a:r>
              <a:rPr sz="750" spc="-5" dirty="0">
                <a:solidFill>
                  <a:srgbClr val="F26522"/>
                </a:solidFill>
                <a:latin typeface="Branding-Semilight"/>
                <a:cs typeface="Branding-Semilight"/>
              </a:rPr>
              <a:t>n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t que p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og</a:t>
            </a:r>
            <a:r>
              <a:rPr sz="750" spc="-25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esse</a:t>
            </a:r>
            <a:r>
              <a:rPr sz="750" spc="-50" dirty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>
                <a:solidFill>
                  <a:srgbClr val="F26522"/>
                </a:solidFill>
                <a:latin typeface="Branding-Semilight"/>
                <a:cs typeface="Branding-Semilight"/>
              </a:rPr>
              <a:t>,</a:t>
            </a:r>
            <a:r>
              <a:rPr sz="750" spc="-45" dirty="0">
                <a:solidFill>
                  <a:srgbClr val="F26522"/>
                </a:solidFill>
                <a:latin typeface="Branding-Semilight"/>
                <a:cs typeface="Branding-Semilight"/>
              </a:rPr>
              <a:t> </a:t>
            </a:r>
            <a:r>
              <a:rPr sz="750" spc="-5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a</a:t>
            </a:r>
            <a:r>
              <a:rPr sz="750" spc="-1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v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an</a:t>
            </a:r>
            <a:r>
              <a:rPr sz="750" spc="-1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c</a:t>
            </a:r>
            <a:r>
              <a:rPr sz="7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e</a:t>
            </a:r>
            <a:r>
              <a:rPr sz="750" spc="-50" dirty="0" err="1" smtClean="0">
                <a:solidFill>
                  <a:srgbClr val="F26522"/>
                </a:solidFill>
                <a:latin typeface="Branding-Semilight"/>
                <a:cs typeface="Branding-Semilight"/>
              </a:rPr>
              <a:t>r</a:t>
            </a:r>
            <a:r>
              <a:rPr sz="750" dirty="0" smtClean="0">
                <a:solidFill>
                  <a:srgbClr val="F26522"/>
                </a:solidFill>
                <a:latin typeface="Branding-Semilight"/>
                <a:cs typeface="Branding-Semilight"/>
              </a:rPr>
              <a:t>.</a:t>
            </a:r>
            <a:endParaRPr sz="750" dirty="0">
              <a:latin typeface="Branding-Semilight"/>
              <a:cs typeface="Branding-Semi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226977" y="508194"/>
            <a:ext cx="53340" cy="141605"/>
          </a:xfrm>
          <a:custGeom>
            <a:avLst/>
            <a:gdLst/>
            <a:ahLst/>
            <a:cxnLst/>
            <a:rect l="l" t="t" r="r" b="b"/>
            <a:pathLst>
              <a:path w="53339" h="141604">
                <a:moveTo>
                  <a:pt x="29016" y="0"/>
                </a:moveTo>
                <a:lnTo>
                  <a:pt x="0" y="27081"/>
                </a:lnTo>
                <a:lnTo>
                  <a:pt x="6384" y="37947"/>
                </a:lnTo>
                <a:lnTo>
                  <a:pt x="10927" y="49868"/>
                </a:lnTo>
                <a:lnTo>
                  <a:pt x="13411" y="62651"/>
                </a:lnTo>
                <a:lnTo>
                  <a:pt x="12789" y="78405"/>
                </a:lnTo>
                <a:lnTo>
                  <a:pt x="10437" y="91579"/>
                </a:lnTo>
                <a:lnTo>
                  <a:pt x="6523" y="102696"/>
                </a:lnTo>
                <a:lnTo>
                  <a:pt x="1209" y="112278"/>
                </a:lnTo>
                <a:lnTo>
                  <a:pt x="29016" y="141147"/>
                </a:lnTo>
                <a:lnTo>
                  <a:pt x="50650" y="95316"/>
                </a:lnTo>
                <a:lnTo>
                  <a:pt x="52747" y="82338"/>
                </a:lnTo>
                <a:lnTo>
                  <a:pt x="52388" y="66230"/>
                </a:lnTo>
                <a:lnTo>
                  <a:pt x="44378" y="27076"/>
                </a:lnTo>
                <a:lnTo>
                  <a:pt x="33981" y="6898"/>
                </a:lnTo>
                <a:lnTo>
                  <a:pt x="29016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98061" y="463739"/>
            <a:ext cx="144780" cy="54610"/>
          </a:xfrm>
          <a:custGeom>
            <a:avLst/>
            <a:gdLst/>
            <a:ahLst/>
            <a:cxnLst/>
            <a:rect l="l" t="t" r="r" b="b"/>
            <a:pathLst>
              <a:path w="144779" h="54609">
                <a:moveTo>
                  <a:pt x="74459" y="0"/>
                </a:moveTo>
                <a:lnTo>
                  <a:pt x="32504" y="5510"/>
                </a:lnTo>
                <a:lnTo>
                  <a:pt x="0" y="21348"/>
                </a:lnTo>
                <a:lnTo>
                  <a:pt x="22116" y="54153"/>
                </a:lnTo>
                <a:lnTo>
                  <a:pt x="32854" y="47503"/>
                </a:lnTo>
                <a:lnTo>
                  <a:pt x="44664" y="42680"/>
                </a:lnTo>
                <a:lnTo>
                  <a:pt x="57364" y="39898"/>
                </a:lnTo>
                <a:lnTo>
                  <a:pt x="128176" y="39898"/>
                </a:lnTo>
                <a:lnTo>
                  <a:pt x="144506" y="29959"/>
                </a:lnTo>
                <a:lnTo>
                  <a:pt x="112532" y="9211"/>
                </a:lnTo>
                <a:lnTo>
                  <a:pt x="87687" y="1634"/>
                </a:lnTo>
                <a:lnTo>
                  <a:pt x="74459" y="0"/>
                </a:lnTo>
                <a:close/>
              </a:path>
              <a:path w="144779" h="54609">
                <a:moveTo>
                  <a:pt x="128176" y="39898"/>
                </a:moveTo>
                <a:lnTo>
                  <a:pt x="57364" y="39898"/>
                </a:lnTo>
                <a:lnTo>
                  <a:pt x="73530" y="40432"/>
                </a:lnTo>
                <a:lnTo>
                  <a:pt x="87192" y="42701"/>
                </a:lnTo>
                <a:lnTo>
                  <a:pt x="98749" y="46546"/>
                </a:lnTo>
                <a:lnTo>
                  <a:pt x="108602" y="51812"/>
                </a:lnTo>
                <a:lnTo>
                  <a:pt x="128176" y="39898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90944" y="636829"/>
            <a:ext cx="144780" cy="57785"/>
          </a:xfrm>
          <a:custGeom>
            <a:avLst/>
            <a:gdLst/>
            <a:ahLst/>
            <a:cxnLst/>
            <a:rect l="l" t="t" r="r" b="b"/>
            <a:pathLst>
              <a:path w="144779" h="57784">
                <a:moveTo>
                  <a:pt x="37502" y="8141"/>
                </a:moveTo>
                <a:lnTo>
                  <a:pt x="0" y="30086"/>
                </a:lnTo>
                <a:lnTo>
                  <a:pt x="10116" y="37707"/>
                </a:lnTo>
                <a:lnTo>
                  <a:pt x="21047" y="44204"/>
                </a:lnTo>
                <a:lnTo>
                  <a:pt x="32707" y="49487"/>
                </a:lnTo>
                <a:lnTo>
                  <a:pt x="45010" y="53467"/>
                </a:lnTo>
                <a:lnTo>
                  <a:pt x="57872" y="56056"/>
                </a:lnTo>
                <a:lnTo>
                  <a:pt x="71206" y="57164"/>
                </a:lnTo>
                <a:lnTo>
                  <a:pt x="85367" y="56437"/>
                </a:lnTo>
                <a:lnTo>
                  <a:pt x="123225" y="46019"/>
                </a:lnTo>
                <a:lnTo>
                  <a:pt x="144413" y="33053"/>
                </a:lnTo>
                <a:lnTo>
                  <a:pt x="134303" y="17685"/>
                </a:lnTo>
                <a:lnTo>
                  <a:pt x="75053" y="17685"/>
                </a:lnTo>
                <a:lnTo>
                  <a:pt x="61498" y="16560"/>
                </a:lnTo>
                <a:lnTo>
                  <a:pt x="48956" y="13311"/>
                </a:lnTo>
                <a:lnTo>
                  <a:pt x="37502" y="8141"/>
                </a:lnTo>
                <a:close/>
              </a:path>
              <a:path w="144779" h="57784">
                <a:moveTo>
                  <a:pt x="122669" y="0"/>
                </a:moveTo>
                <a:lnTo>
                  <a:pt x="112318" y="7304"/>
                </a:lnTo>
                <a:lnTo>
                  <a:pt x="100799" y="12823"/>
                </a:lnTo>
                <a:lnTo>
                  <a:pt x="88311" y="16352"/>
                </a:lnTo>
                <a:lnTo>
                  <a:pt x="75053" y="17685"/>
                </a:lnTo>
                <a:lnTo>
                  <a:pt x="134303" y="17685"/>
                </a:lnTo>
                <a:lnTo>
                  <a:pt x="122669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49828" y="504602"/>
            <a:ext cx="56515" cy="144145"/>
          </a:xfrm>
          <a:custGeom>
            <a:avLst/>
            <a:gdLst/>
            <a:ahLst/>
            <a:cxnLst/>
            <a:rect l="l" t="t" r="r" b="b"/>
            <a:pathLst>
              <a:path w="56514" h="144145">
                <a:moveTo>
                  <a:pt x="27127" y="0"/>
                </a:moveTo>
                <a:lnTo>
                  <a:pt x="3714" y="44997"/>
                </a:lnTo>
                <a:lnTo>
                  <a:pt x="0" y="71187"/>
                </a:lnTo>
                <a:lnTo>
                  <a:pt x="712" y="85340"/>
                </a:lnTo>
                <a:lnTo>
                  <a:pt x="10965" y="123046"/>
                </a:lnTo>
                <a:lnTo>
                  <a:pt x="23753" y="144127"/>
                </a:lnTo>
                <a:lnTo>
                  <a:pt x="56070" y="121335"/>
                </a:lnTo>
                <a:lnTo>
                  <a:pt x="49014" y="110833"/>
                </a:lnTo>
                <a:lnTo>
                  <a:pt x="43759" y="99198"/>
                </a:lnTo>
                <a:lnTo>
                  <a:pt x="40515" y="86625"/>
                </a:lnTo>
                <a:lnTo>
                  <a:pt x="40766" y="69714"/>
                </a:lnTo>
                <a:lnTo>
                  <a:pt x="42675" y="55748"/>
                </a:lnTo>
                <a:lnTo>
                  <a:pt x="46081" y="44192"/>
                </a:lnTo>
                <a:lnTo>
                  <a:pt x="50822" y="34513"/>
                </a:lnTo>
                <a:lnTo>
                  <a:pt x="27127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2301" y="2981325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2300" y="3501765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 flipH="1">
            <a:off x="418225" y="1728414"/>
            <a:ext cx="45719" cy="2643108"/>
          </a:xfrm>
          <a:custGeom>
            <a:avLst/>
            <a:gdLst/>
            <a:ahLst/>
            <a:cxnLst/>
            <a:rect l="l" t="t" r="r" b="b"/>
            <a:pathLst>
              <a:path h="2516504">
                <a:moveTo>
                  <a:pt x="0" y="2516289"/>
                </a:moveTo>
                <a:lnTo>
                  <a:pt x="0" y="0"/>
                </a:lnTo>
              </a:path>
            </a:pathLst>
          </a:custGeom>
          <a:ln w="38100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32168" y="2997196"/>
            <a:ext cx="313690" cy="210820"/>
          </a:xfrm>
          <a:custGeom>
            <a:avLst/>
            <a:gdLst/>
            <a:ahLst/>
            <a:cxnLst/>
            <a:rect l="l" t="t" r="r" b="b"/>
            <a:pathLst>
              <a:path w="313689" h="210819">
                <a:moveTo>
                  <a:pt x="313182" y="210578"/>
                </a:moveTo>
                <a:lnTo>
                  <a:pt x="0" y="210578"/>
                </a:lnTo>
                <a:lnTo>
                  <a:pt x="0" y="0"/>
                </a:lnTo>
                <a:lnTo>
                  <a:pt x="313182" y="0"/>
                </a:lnTo>
                <a:lnTo>
                  <a:pt x="313182" y="210578"/>
                </a:lnTo>
                <a:close/>
              </a:path>
            </a:pathLst>
          </a:custGeom>
          <a:ln w="15011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99464" y="3050558"/>
            <a:ext cx="46990" cy="104139"/>
          </a:xfrm>
          <a:custGeom>
            <a:avLst/>
            <a:gdLst/>
            <a:ahLst/>
            <a:cxnLst/>
            <a:rect l="l" t="t" r="r" b="b"/>
            <a:pathLst>
              <a:path w="46989" h="104139">
                <a:moveTo>
                  <a:pt x="46951" y="103860"/>
                </a:moveTo>
                <a:lnTo>
                  <a:pt x="0" y="103860"/>
                </a:lnTo>
                <a:lnTo>
                  <a:pt x="0" y="0"/>
                </a:lnTo>
                <a:lnTo>
                  <a:pt x="46951" y="0"/>
                </a:lnTo>
              </a:path>
            </a:pathLst>
          </a:custGeom>
          <a:ln w="15011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32178" y="3050555"/>
            <a:ext cx="46990" cy="104139"/>
          </a:xfrm>
          <a:custGeom>
            <a:avLst/>
            <a:gdLst/>
            <a:ahLst/>
            <a:cxnLst/>
            <a:rect l="l" t="t" r="r" b="b"/>
            <a:pathLst>
              <a:path w="46989" h="104139">
                <a:moveTo>
                  <a:pt x="0" y="0"/>
                </a:moveTo>
                <a:lnTo>
                  <a:pt x="46951" y="0"/>
                </a:lnTo>
                <a:lnTo>
                  <a:pt x="46951" y="103860"/>
                </a:lnTo>
                <a:lnTo>
                  <a:pt x="0" y="103860"/>
                </a:lnTo>
              </a:path>
            </a:pathLst>
          </a:custGeom>
          <a:ln w="15011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88766" y="301734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281"/>
                </a:lnTo>
              </a:path>
            </a:pathLst>
          </a:custGeom>
          <a:ln w="15011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59790" y="3071403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4">
                <a:moveTo>
                  <a:pt x="60243" y="31084"/>
                </a:moveTo>
                <a:lnTo>
                  <a:pt x="57034" y="44901"/>
                </a:lnTo>
                <a:lnTo>
                  <a:pt x="48421" y="55573"/>
                </a:lnTo>
                <a:lnTo>
                  <a:pt x="35929" y="61576"/>
                </a:lnTo>
                <a:lnTo>
                  <a:pt x="19476" y="59485"/>
                </a:lnTo>
                <a:lnTo>
                  <a:pt x="7375" y="52786"/>
                </a:lnTo>
                <a:lnTo>
                  <a:pt x="0" y="42618"/>
                </a:lnTo>
                <a:lnTo>
                  <a:pt x="893" y="24851"/>
                </a:lnTo>
                <a:lnTo>
                  <a:pt x="6121" y="11868"/>
                </a:lnTo>
                <a:lnTo>
                  <a:pt x="14689" y="3604"/>
                </a:lnTo>
                <a:lnTo>
                  <a:pt x="25603" y="0"/>
                </a:lnTo>
                <a:lnTo>
                  <a:pt x="40798" y="2766"/>
                </a:lnTo>
                <a:lnTo>
                  <a:pt x="52172" y="10493"/>
                </a:lnTo>
                <a:lnTo>
                  <a:pt x="58843" y="21871"/>
                </a:lnTo>
                <a:lnTo>
                  <a:pt x="60243" y="31084"/>
                </a:lnTo>
                <a:close/>
              </a:path>
            </a:pathLst>
          </a:custGeom>
          <a:ln w="15011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78877" y="1827614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46850" y="21177"/>
                </a:moveTo>
                <a:lnTo>
                  <a:pt x="42691" y="34530"/>
                </a:lnTo>
                <a:lnTo>
                  <a:pt x="32012" y="43027"/>
                </a:lnTo>
                <a:lnTo>
                  <a:pt x="15026" y="41322"/>
                </a:lnTo>
                <a:lnTo>
                  <a:pt x="4392" y="34306"/>
                </a:lnTo>
                <a:lnTo>
                  <a:pt x="0" y="23731"/>
                </a:lnTo>
                <a:lnTo>
                  <a:pt x="3630" y="9126"/>
                </a:lnTo>
                <a:lnTo>
                  <a:pt x="13282" y="0"/>
                </a:lnTo>
                <a:lnTo>
                  <a:pt x="30695" y="1098"/>
                </a:lnTo>
                <a:lnTo>
                  <a:pt x="41669" y="7443"/>
                </a:lnTo>
                <a:lnTo>
                  <a:pt x="46531" y="17358"/>
                </a:lnTo>
                <a:lnTo>
                  <a:pt x="46850" y="21177"/>
                </a:lnTo>
                <a:close/>
              </a:path>
            </a:pathLst>
          </a:custGeom>
          <a:ln w="15100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39936" y="1894302"/>
            <a:ext cx="125095" cy="60960"/>
          </a:xfrm>
          <a:custGeom>
            <a:avLst/>
            <a:gdLst/>
            <a:ahLst/>
            <a:cxnLst/>
            <a:rect l="l" t="t" r="r" b="b"/>
            <a:pathLst>
              <a:path w="125095" h="60960">
                <a:moveTo>
                  <a:pt x="124654" y="60566"/>
                </a:moveTo>
                <a:lnTo>
                  <a:pt x="114210" y="22698"/>
                </a:lnTo>
                <a:lnTo>
                  <a:pt x="78328" y="4"/>
                </a:lnTo>
                <a:lnTo>
                  <a:pt x="62297" y="0"/>
                </a:lnTo>
                <a:lnTo>
                  <a:pt x="46981" y="0"/>
                </a:lnTo>
                <a:lnTo>
                  <a:pt x="10640" y="22219"/>
                </a:lnTo>
                <a:lnTo>
                  <a:pt x="1960" y="48427"/>
                </a:lnTo>
                <a:lnTo>
                  <a:pt x="0" y="60165"/>
                </a:lnTo>
              </a:path>
            </a:pathLst>
          </a:custGeom>
          <a:ln w="15100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49257" y="1827614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46850" y="21177"/>
                </a:moveTo>
                <a:lnTo>
                  <a:pt x="42691" y="34530"/>
                </a:lnTo>
                <a:lnTo>
                  <a:pt x="32012" y="43027"/>
                </a:lnTo>
                <a:lnTo>
                  <a:pt x="15026" y="41322"/>
                </a:lnTo>
                <a:lnTo>
                  <a:pt x="4392" y="34306"/>
                </a:lnTo>
                <a:lnTo>
                  <a:pt x="0" y="23731"/>
                </a:lnTo>
                <a:lnTo>
                  <a:pt x="3630" y="9126"/>
                </a:lnTo>
                <a:lnTo>
                  <a:pt x="13282" y="0"/>
                </a:lnTo>
                <a:lnTo>
                  <a:pt x="30695" y="1098"/>
                </a:lnTo>
                <a:lnTo>
                  <a:pt x="41669" y="7443"/>
                </a:lnTo>
                <a:lnTo>
                  <a:pt x="46531" y="17358"/>
                </a:lnTo>
                <a:lnTo>
                  <a:pt x="46850" y="21177"/>
                </a:lnTo>
                <a:close/>
              </a:path>
            </a:pathLst>
          </a:custGeom>
          <a:ln w="15100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10315" y="1894302"/>
            <a:ext cx="125095" cy="60960"/>
          </a:xfrm>
          <a:custGeom>
            <a:avLst/>
            <a:gdLst/>
            <a:ahLst/>
            <a:cxnLst/>
            <a:rect l="l" t="t" r="r" b="b"/>
            <a:pathLst>
              <a:path w="125095" h="60960">
                <a:moveTo>
                  <a:pt x="124654" y="60566"/>
                </a:moveTo>
                <a:lnTo>
                  <a:pt x="114210" y="22698"/>
                </a:lnTo>
                <a:lnTo>
                  <a:pt x="78328" y="4"/>
                </a:lnTo>
                <a:lnTo>
                  <a:pt x="62297" y="0"/>
                </a:lnTo>
                <a:lnTo>
                  <a:pt x="46981" y="0"/>
                </a:lnTo>
                <a:lnTo>
                  <a:pt x="10640" y="22219"/>
                </a:lnTo>
                <a:lnTo>
                  <a:pt x="1960" y="48427"/>
                </a:lnTo>
                <a:lnTo>
                  <a:pt x="0" y="60165"/>
                </a:lnTo>
              </a:path>
            </a:pathLst>
          </a:custGeom>
          <a:ln w="15100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12621" y="3756364"/>
            <a:ext cx="154940" cy="153670"/>
          </a:xfrm>
          <a:custGeom>
            <a:avLst/>
            <a:gdLst/>
            <a:ahLst/>
            <a:cxnLst/>
            <a:rect l="l" t="t" r="r" b="b"/>
            <a:pathLst>
              <a:path w="154939" h="153670">
                <a:moveTo>
                  <a:pt x="154718" y="76633"/>
                </a:moveTo>
                <a:lnTo>
                  <a:pt x="143237" y="117209"/>
                </a:lnTo>
                <a:lnTo>
                  <a:pt x="113281" y="145169"/>
                </a:lnTo>
                <a:lnTo>
                  <a:pt x="86371" y="153481"/>
                </a:lnTo>
                <a:lnTo>
                  <a:pt x="70054" y="152430"/>
                </a:lnTo>
                <a:lnTo>
                  <a:pt x="29814" y="136304"/>
                </a:lnTo>
                <a:lnTo>
                  <a:pt x="5516" y="105156"/>
                </a:lnTo>
                <a:lnTo>
                  <a:pt x="0" y="78860"/>
                </a:lnTo>
                <a:lnTo>
                  <a:pt x="1310" y="63873"/>
                </a:lnTo>
                <a:lnTo>
                  <a:pt x="19187" y="25960"/>
                </a:lnTo>
                <a:lnTo>
                  <a:pt x="52968" y="3200"/>
                </a:lnTo>
                <a:lnTo>
                  <a:pt x="66649" y="0"/>
                </a:lnTo>
                <a:lnTo>
                  <a:pt x="83265" y="962"/>
                </a:lnTo>
                <a:lnTo>
                  <a:pt x="124048" y="16618"/>
                </a:lnTo>
                <a:lnTo>
                  <a:pt x="148723" y="47108"/>
                </a:lnTo>
                <a:lnTo>
                  <a:pt x="154718" y="76633"/>
                </a:lnTo>
                <a:close/>
              </a:path>
            </a:pathLst>
          </a:custGeom>
          <a:ln w="16002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39992" y="3739895"/>
            <a:ext cx="24130" cy="24765"/>
          </a:xfrm>
          <a:custGeom>
            <a:avLst/>
            <a:gdLst/>
            <a:ahLst/>
            <a:cxnLst/>
            <a:rect l="l" t="t" r="r" b="b"/>
            <a:pathLst>
              <a:path w="24129" h="24764">
                <a:moveTo>
                  <a:pt x="16065" y="0"/>
                </a:moveTo>
                <a:lnTo>
                  <a:pt x="10934" y="647"/>
                </a:lnTo>
                <a:lnTo>
                  <a:pt x="8178" y="4216"/>
                </a:lnTo>
                <a:lnTo>
                  <a:pt x="0" y="14643"/>
                </a:lnTo>
                <a:lnTo>
                  <a:pt x="12890" y="24650"/>
                </a:lnTo>
                <a:lnTo>
                  <a:pt x="21069" y="14224"/>
                </a:lnTo>
                <a:lnTo>
                  <a:pt x="23825" y="10655"/>
                </a:lnTo>
                <a:lnTo>
                  <a:pt x="23177" y="5537"/>
                </a:lnTo>
                <a:lnTo>
                  <a:pt x="16065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15838" y="3739895"/>
            <a:ext cx="24130" cy="24765"/>
          </a:xfrm>
          <a:custGeom>
            <a:avLst/>
            <a:gdLst/>
            <a:ahLst/>
            <a:cxnLst/>
            <a:rect l="l" t="t" r="r" b="b"/>
            <a:pathLst>
              <a:path w="24129" h="24764">
                <a:moveTo>
                  <a:pt x="7759" y="0"/>
                </a:moveTo>
                <a:lnTo>
                  <a:pt x="647" y="5537"/>
                </a:lnTo>
                <a:lnTo>
                  <a:pt x="0" y="10655"/>
                </a:lnTo>
                <a:lnTo>
                  <a:pt x="2755" y="14224"/>
                </a:lnTo>
                <a:lnTo>
                  <a:pt x="10934" y="24650"/>
                </a:lnTo>
                <a:lnTo>
                  <a:pt x="23825" y="14643"/>
                </a:lnTo>
                <a:lnTo>
                  <a:pt x="15646" y="4216"/>
                </a:lnTo>
                <a:lnTo>
                  <a:pt x="12890" y="647"/>
                </a:lnTo>
                <a:lnTo>
                  <a:pt x="7759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78398" y="3718178"/>
            <a:ext cx="23495" cy="19050"/>
          </a:xfrm>
          <a:custGeom>
            <a:avLst/>
            <a:gdLst/>
            <a:ahLst/>
            <a:cxnLst/>
            <a:rect l="l" t="t" r="r" b="b"/>
            <a:pathLst>
              <a:path w="23495" h="19050">
                <a:moveTo>
                  <a:pt x="21894" y="0"/>
                </a:moveTo>
                <a:lnTo>
                  <a:pt x="1231" y="0"/>
                </a:lnTo>
                <a:lnTo>
                  <a:pt x="0" y="1231"/>
                </a:lnTo>
                <a:lnTo>
                  <a:pt x="0" y="17818"/>
                </a:lnTo>
                <a:lnTo>
                  <a:pt x="1231" y="19062"/>
                </a:lnTo>
                <a:lnTo>
                  <a:pt x="21894" y="19062"/>
                </a:lnTo>
                <a:lnTo>
                  <a:pt x="23139" y="17818"/>
                </a:lnTo>
                <a:lnTo>
                  <a:pt x="23139" y="1231"/>
                </a:lnTo>
                <a:lnTo>
                  <a:pt x="21894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80438" y="3786981"/>
            <a:ext cx="19685" cy="46355"/>
          </a:xfrm>
          <a:custGeom>
            <a:avLst/>
            <a:gdLst/>
            <a:ahLst/>
            <a:cxnLst/>
            <a:rect l="l" t="t" r="r" b="b"/>
            <a:pathLst>
              <a:path w="19685" h="46354">
                <a:moveTo>
                  <a:pt x="16040" y="0"/>
                </a:moveTo>
                <a:lnTo>
                  <a:pt x="3022" y="0"/>
                </a:lnTo>
                <a:lnTo>
                  <a:pt x="0" y="3035"/>
                </a:lnTo>
                <a:lnTo>
                  <a:pt x="0" y="42989"/>
                </a:lnTo>
                <a:lnTo>
                  <a:pt x="3022" y="46012"/>
                </a:lnTo>
                <a:lnTo>
                  <a:pt x="16040" y="46012"/>
                </a:lnTo>
                <a:lnTo>
                  <a:pt x="19062" y="42989"/>
                </a:lnTo>
                <a:lnTo>
                  <a:pt x="19062" y="3035"/>
                </a:lnTo>
                <a:lnTo>
                  <a:pt x="16040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73847" y="1834908"/>
            <a:ext cx="210185" cy="131445"/>
          </a:xfrm>
          <a:custGeom>
            <a:avLst/>
            <a:gdLst/>
            <a:ahLst/>
            <a:cxnLst/>
            <a:rect l="l" t="t" r="r" b="b"/>
            <a:pathLst>
              <a:path w="210185" h="131444">
                <a:moveTo>
                  <a:pt x="106578" y="130860"/>
                </a:moveTo>
                <a:lnTo>
                  <a:pt x="165604" y="125185"/>
                </a:lnTo>
                <a:lnTo>
                  <a:pt x="209713" y="103736"/>
                </a:lnTo>
                <a:lnTo>
                  <a:pt x="209191" y="93893"/>
                </a:lnTo>
                <a:lnTo>
                  <a:pt x="180111" y="61443"/>
                </a:lnTo>
                <a:lnTo>
                  <a:pt x="163195" y="43254"/>
                </a:lnTo>
                <a:lnTo>
                  <a:pt x="132587" y="9651"/>
                </a:lnTo>
                <a:lnTo>
                  <a:pt x="125983" y="1701"/>
                </a:lnTo>
                <a:lnTo>
                  <a:pt x="124650" y="1269"/>
                </a:lnTo>
                <a:lnTo>
                  <a:pt x="123926" y="1041"/>
                </a:lnTo>
                <a:lnTo>
                  <a:pt x="115138" y="0"/>
                </a:lnTo>
                <a:lnTo>
                  <a:pt x="106578" y="152"/>
                </a:lnTo>
                <a:lnTo>
                  <a:pt x="98005" y="0"/>
                </a:lnTo>
                <a:lnTo>
                  <a:pt x="89230" y="1041"/>
                </a:lnTo>
                <a:lnTo>
                  <a:pt x="88506" y="1269"/>
                </a:lnTo>
                <a:lnTo>
                  <a:pt x="87172" y="1701"/>
                </a:lnTo>
                <a:lnTo>
                  <a:pt x="80556" y="9651"/>
                </a:lnTo>
                <a:lnTo>
                  <a:pt x="50850" y="42290"/>
                </a:lnTo>
                <a:lnTo>
                  <a:pt x="32178" y="62219"/>
                </a:lnTo>
                <a:lnTo>
                  <a:pt x="20244" y="74997"/>
                </a:lnTo>
                <a:lnTo>
                  <a:pt x="13194" y="82641"/>
                </a:lnTo>
                <a:lnTo>
                  <a:pt x="9175" y="87166"/>
                </a:lnTo>
                <a:lnTo>
                  <a:pt x="6332" y="90589"/>
                </a:lnTo>
                <a:lnTo>
                  <a:pt x="0" y="98412"/>
                </a:lnTo>
                <a:lnTo>
                  <a:pt x="1904" y="106514"/>
                </a:lnTo>
                <a:lnTo>
                  <a:pt x="49447" y="125663"/>
                </a:lnTo>
                <a:lnTo>
                  <a:pt x="93068" y="130413"/>
                </a:lnTo>
                <a:lnTo>
                  <a:pt x="102258" y="130788"/>
                </a:lnTo>
                <a:lnTo>
                  <a:pt x="106578" y="130860"/>
                </a:lnTo>
                <a:close/>
              </a:path>
            </a:pathLst>
          </a:custGeom>
          <a:ln w="14008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16078" y="2389218"/>
            <a:ext cx="153035" cy="196850"/>
          </a:xfrm>
          <a:custGeom>
            <a:avLst/>
            <a:gdLst/>
            <a:ahLst/>
            <a:cxnLst/>
            <a:rect l="l" t="t" r="r" b="b"/>
            <a:pathLst>
              <a:path w="153035" h="196850">
                <a:moveTo>
                  <a:pt x="111912" y="0"/>
                </a:moveTo>
                <a:lnTo>
                  <a:pt x="108753" y="13554"/>
                </a:lnTo>
                <a:lnTo>
                  <a:pt x="100350" y="24476"/>
                </a:lnTo>
                <a:lnTo>
                  <a:pt x="88313" y="31557"/>
                </a:lnTo>
                <a:lnTo>
                  <a:pt x="70577" y="30663"/>
                </a:lnTo>
                <a:lnTo>
                  <a:pt x="56906" y="25817"/>
                </a:lnTo>
                <a:lnTo>
                  <a:pt x="47435" y="17834"/>
                </a:lnTo>
                <a:lnTo>
                  <a:pt x="42300" y="7528"/>
                </a:lnTo>
                <a:lnTo>
                  <a:pt x="0" y="0"/>
                </a:lnTo>
                <a:lnTo>
                  <a:pt x="0" y="196240"/>
                </a:lnTo>
                <a:lnTo>
                  <a:pt x="152692" y="196240"/>
                </a:lnTo>
                <a:lnTo>
                  <a:pt x="152692" y="0"/>
                </a:lnTo>
                <a:lnTo>
                  <a:pt x="111912" y="0"/>
                </a:lnTo>
                <a:close/>
              </a:path>
            </a:pathLst>
          </a:custGeom>
          <a:ln w="15836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79895" y="2465923"/>
            <a:ext cx="25400" cy="60325"/>
          </a:xfrm>
          <a:custGeom>
            <a:avLst/>
            <a:gdLst/>
            <a:ahLst/>
            <a:cxnLst/>
            <a:rect l="l" t="t" r="r" b="b"/>
            <a:pathLst>
              <a:path w="25400" h="60325">
                <a:moveTo>
                  <a:pt x="24942" y="16459"/>
                </a:moveTo>
                <a:lnTo>
                  <a:pt x="11976" y="16459"/>
                </a:lnTo>
                <a:lnTo>
                  <a:pt x="11976" y="59905"/>
                </a:lnTo>
                <a:lnTo>
                  <a:pt x="24942" y="59905"/>
                </a:lnTo>
                <a:lnTo>
                  <a:pt x="24942" y="16459"/>
                </a:lnTo>
                <a:close/>
              </a:path>
              <a:path w="25400" h="60325">
                <a:moveTo>
                  <a:pt x="24942" y="0"/>
                </a:moveTo>
                <a:lnTo>
                  <a:pt x="0" y="9042"/>
                </a:lnTo>
                <a:lnTo>
                  <a:pt x="0" y="20777"/>
                </a:lnTo>
                <a:lnTo>
                  <a:pt x="11976" y="16459"/>
                </a:lnTo>
                <a:lnTo>
                  <a:pt x="24942" y="16459"/>
                </a:lnTo>
                <a:lnTo>
                  <a:pt x="2494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2401" y="791381"/>
            <a:ext cx="4597087" cy="566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25" dirty="0">
                <a:solidFill>
                  <a:srgbClr val="00AEE6"/>
                </a:solidFill>
                <a:latin typeface="Branding-Medium"/>
                <a:cs typeface="Branding-Medium"/>
              </a:rPr>
              <a:t>V</a:t>
            </a:r>
            <a:r>
              <a:rPr sz="2000" spc="100" dirty="0">
                <a:solidFill>
                  <a:srgbClr val="00AEE6"/>
                </a:solidFill>
                <a:latin typeface="Branding-Medium"/>
                <a:cs typeface="Branding-Medium"/>
              </a:rPr>
              <a:t>ALEU</a:t>
            </a:r>
            <a:r>
              <a:rPr sz="2000" dirty="0">
                <a:solidFill>
                  <a:srgbClr val="00AEE6"/>
                </a:solidFill>
                <a:latin typeface="Branding-Medium"/>
                <a:cs typeface="Branding-Medium"/>
              </a:rPr>
              <a:t>R</a:t>
            </a:r>
            <a:r>
              <a:rPr sz="2000" spc="200" dirty="0">
                <a:solidFill>
                  <a:srgbClr val="00AEE6"/>
                </a:solidFill>
                <a:latin typeface="Branding-Medium"/>
                <a:cs typeface="Branding-Medium"/>
              </a:rPr>
              <a:t> </a:t>
            </a:r>
            <a:r>
              <a:rPr sz="2000" spc="100" dirty="0">
                <a:solidFill>
                  <a:srgbClr val="00AEE6"/>
                </a:solidFill>
                <a:latin typeface="Branding-Medium"/>
                <a:cs typeface="Branding-Medium"/>
              </a:rPr>
              <a:t>D</a:t>
            </a:r>
            <a:r>
              <a:rPr sz="2000" dirty="0">
                <a:solidFill>
                  <a:srgbClr val="00AEE6"/>
                </a:solidFill>
                <a:latin typeface="Branding-Medium"/>
                <a:cs typeface="Branding-Medium"/>
              </a:rPr>
              <a:t>E</a:t>
            </a:r>
            <a:r>
              <a:rPr sz="2000" spc="200" dirty="0">
                <a:solidFill>
                  <a:srgbClr val="00AEE6"/>
                </a:solidFill>
                <a:latin typeface="Branding-Medium"/>
                <a:cs typeface="Branding-Medium"/>
              </a:rPr>
              <a:t> </a:t>
            </a:r>
            <a:r>
              <a:rPr sz="2000" spc="-105" dirty="0">
                <a:solidFill>
                  <a:srgbClr val="00AEE6"/>
                </a:solidFill>
                <a:latin typeface="Branding-Medium"/>
                <a:cs typeface="Branding-Medium"/>
              </a:rPr>
              <a:t>L</a:t>
            </a:r>
            <a:r>
              <a:rPr sz="2000" spc="55" dirty="0">
                <a:solidFill>
                  <a:srgbClr val="00AEE6"/>
                </a:solidFill>
                <a:latin typeface="Branding-Medium"/>
                <a:cs typeface="Branding-Medium"/>
              </a:rPr>
              <a:t>’</a:t>
            </a:r>
            <a:r>
              <a:rPr sz="2000" spc="100" dirty="0">
                <a:solidFill>
                  <a:srgbClr val="00AEE6"/>
                </a:solidFill>
                <a:latin typeface="Branding-Medium"/>
                <a:cs typeface="Branding-Medium"/>
              </a:rPr>
              <a:t>O</a:t>
            </a:r>
            <a:r>
              <a:rPr sz="2000" spc="-75" dirty="0">
                <a:solidFill>
                  <a:srgbClr val="00AEE6"/>
                </a:solidFill>
                <a:latin typeface="Branding-Medium"/>
                <a:cs typeface="Branding-Medium"/>
              </a:rPr>
              <a:t>L</a:t>
            </a:r>
            <a:r>
              <a:rPr sz="2000" spc="100" dirty="0">
                <a:solidFill>
                  <a:srgbClr val="00AEE6"/>
                </a:solidFill>
                <a:latin typeface="Branding-Medium"/>
                <a:cs typeface="Branding-Medium"/>
              </a:rPr>
              <a:t>YMPISM</a:t>
            </a:r>
            <a:r>
              <a:rPr sz="2000" dirty="0">
                <a:solidFill>
                  <a:srgbClr val="00AEE6"/>
                </a:solidFill>
                <a:latin typeface="Branding-Medium"/>
                <a:cs typeface="Branding-Medium"/>
              </a:rPr>
              <a:t>E</a:t>
            </a:r>
            <a:r>
              <a:rPr sz="2000" spc="195" dirty="0">
                <a:solidFill>
                  <a:srgbClr val="00AEE6"/>
                </a:solidFill>
                <a:latin typeface="Branding-Medium"/>
                <a:cs typeface="Branding-Medium"/>
              </a:rPr>
              <a:t> </a:t>
            </a:r>
            <a:r>
              <a:rPr sz="2300" spc="120" dirty="0">
                <a:solidFill>
                  <a:srgbClr val="00AEE6"/>
                </a:solidFill>
                <a:latin typeface="TRIALHandelson-Two"/>
                <a:cs typeface="TRIALHandelson-Two"/>
              </a:rPr>
              <a:t>AM</a:t>
            </a:r>
            <a:r>
              <a:rPr sz="2300" spc="70" dirty="0">
                <a:solidFill>
                  <a:srgbClr val="00AEE6"/>
                </a:solidFill>
                <a:latin typeface="TRIALHandelson-Two"/>
                <a:cs typeface="TRIALHandelson-Two"/>
              </a:rPr>
              <a:t>I</a:t>
            </a:r>
            <a:r>
              <a:rPr sz="2300" spc="100" dirty="0">
                <a:solidFill>
                  <a:srgbClr val="00AEE6"/>
                </a:solidFill>
                <a:latin typeface="TRIALHandelson-Two"/>
                <a:cs typeface="TRIALHandelson-Two"/>
              </a:rPr>
              <a:t>TIÉ</a:t>
            </a:r>
            <a:endParaRPr sz="2300" dirty="0">
              <a:latin typeface="TRIALHandelson-Two"/>
              <a:cs typeface="TRIALHandelson-Two"/>
            </a:endParaRPr>
          </a:p>
          <a:p>
            <a:pPr marL="29209">
              <a:lnSpc>
                <a:spcPct val="100000"/>
              </a:lnSpc>
              <a:spcBef>
                <a:spcPts val="130"/>
              </a:spcBef>
            </a:pPr>
            <a:r>
              <a:rPr lang="fr-FR" sz="1300" b="1" dirty="0" err="1" smtClean="0">
                <a:solidFill>
                  <a:srgbClr val="414042"/>
                </a:solidFill>
                <a:latin typeface="Branding"/>
                <a:cs typeface="Branding"/>
              </a:rPr>
              <a:t>Urugori</a:t>
            </a:r>
            <a:r>
              <a:rPr lang="fr-FR" sz="1300" b="1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1300" b="1" dirty="0" err="1" smtClean="0">
                <a:solidFill>
                  <a:srgbClr val="414042"/>
                </a:solidFill>
                <a:latin typeface="Branding"/>
                <a:cs typeface="Branding"/>
              </a:rPr>
              <a:t>rw’ubugenzi</a:t>
            </a:r>
            <a:r>
              <a:rPr lang="fr-FR" sz="1300" b="1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1300" b="1" smtClean="0">
                <a:solidFill>
                  <a:srgbClr val="414042"/>
                </a:solidFill>
                <a:latin typeface="Branding"/>
                <a:cs typeface="Branding"/>
              </a:rPr>
              <a:t>• </a:t>
            </a:r>
            <a:r>
              <a:rPr sz="1300" dirty="0">
                <a:solidFill>
                  <a:srgbClr val="414042"/>
                </a:solidFill>
                <a:latin typeface="Branding-Semilight"/>
                <a:cs typeface="Branding-Semilight"/>
              </a:rPr>
              <a:t>Epervier</a:t>
            </a:r>
            <a:endParaRPr sz="1300" dirty="0">
              <a:latin typeface="Branding-Semilight"/>
              <a:cs typeface="Branding-Semi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34147" y="532791"/>
            <a:ext cx="5905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1</a:t>
            </a:r>
            <a:endParaRPr sz="650">
              <a:latin typeface="Branding"/>
              <a:cs typeface="Branding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03201" y="1712956"/>
            <a:ext cx="2269316" cy="95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b="1" spc="60" dirty="0">
                <a:solidFill>
                  <a:srgbClr val="00AEE6"/>
                </a:solidFill>
                <a:latin typeface="Branding"/>
                <a:cs typeface="Branding"/>
              </a:rPr>
              <a:t>Objectif</a:t>
            </a:r>
            <a:endParaRPr sz="1200" dirty="0">
              <a:latin typeface="Branding"/>
              <a:cs typeface="Branding"/>
            </a:endParaRPr>
          </a:p>
          <a:p>
            <a:pPr marL="12700" marR="5080" algn="just">
              <a:lnSpc>
                <a:spcPct val="101800"/>
              </a:lnSpc>
              <a:spcBef>
                <a:spcPts val="505"/>
              </a:spcBef>
            </a:pPr>
            <a:r>
              <a:rPr sz="900" b="1" spc="-1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omp</a:t>
            </a:r>
            <a:r>
              <a:rPr sz="900" b="1" spc="-2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end</a:t>
            </a:r>
            <a:r>
              <a:rPr sz="900" b="1" spc="-2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lang="fr-FR" sz="900" b="1" spc="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qu’il</a:t>
            </a:r>
            <a:r>
              <a:rPr sz="900" b="1" spc="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est</a:t>
            </a:r>
            <a:r>
              <a:rPr lang="fr-FR" sz="900" b="1" spc="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esse</a:t>
            </a:r>
            <a:r>
              <a:rPr sz="900" b="1" spc="-5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tiel</a:t>
            </a:r>
            <a:r>
              <a:rPr sz="900" b="1" spc="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d</a:t>
            </a:r>
            <a:r>
              <a:rPr sz="900" b="1" spc="-35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a</a:t>
            </a:r>
            <a:r>
              <a:rPr sz="900" b="1" spc="-15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cc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1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p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ter</a:t>
            </a:r>
            <a:r>
              <a:rPr lang="fr-FR"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les</a:t>
            </a:r>
            <a:r>
              <a:rPr lang="fr-FR"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dif</a:t>
            </a:r>
            <a:r>
              <a:rPr sz="900" b="1" spc="-1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f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é</a:t>
            </a:r>
            <a:r>
              <a:rPr sz="900" b="1" spc="-20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en</a:t>
            </a:r>
            <a:r>
              <a:rPr sz="900" b="1" spc="-15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c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es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de</a:t>
            </a:r>
            <a:r>
              <a:rPr sz="900" b="1" spc="-55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>
                <a:solidFill>
                  <a:srgbClr val="00AEE6"/>
                </a:solidFill>
                <a:latin typeface="Branding-Semibold"/>
                <a:cs typeface="Branding-Semibold"/>
              </a:rPr>
              <a:t>chacun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  </a:t>
            </a:r>
            <a:r>
              <a:rPr sz="900" b="1" spc="-5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pour</a:t>
            </a:r>
            <a:r>
              <a:rPr lang="fr-FR" sz="900" b="1" spc="-7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 err="1" smtClean="0">
                <a:solidFill>
                  <a:srgbClr val="00AEE6"/>
                </a:solidFill>
                <a:latin typeface="Branding-Semibold"/>
                <a:cs typeface="Branding-Semibold"/>
              </a:rPr>
              <a:t>mieux</a:t>
            </a:r>
            <a:r>
              <a:rPr sz="900" b="1" dirty="0" smtClean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viv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ensemble,</a:t>
            </a:r>
            <a:r>
              <a:rPr sz="900" b="1" spc="-8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que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la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di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v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1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sité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est</a:t>
            </a:r>
            <a:r>
              <a:rPr sz="900" b="1" spc="-3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une richesse pour</a:t>
            </a:r>
            <a:r>
              <a:rPr sz="900" b="1" spc="-25" dirty="0">
                <a:solidFill>
                  <a:srgbClr val="00AEE6"/>
                </a:solidFill>
                <a:latin typeface="Branding-Semibold"/>
                <a:cs typeface="Branding-Semibold"/>
              </a:rPr>
              <a:t> 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chacun d</a:t>
            </a:r>
            <a:r>
              <a:rPr sz="900" b="1" spc="-50" dirty="0">
                <a:solidFill>
                  <a:srgbClr val="00AEE6"/>
                </a:solidFill>
                <a:latin typeface="Branding-Semibold"/>
                <a:cs typeface="Branding-Semibold"/>
              </a:rPr>
              <a:t>’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</a:t>
            </a:r>
            <a:r>
              <a:rPr sz="900" b="1" spc="-5" dirty="0">
                <a:solidFill>
                  <a:srgbClr val="00AEE6"/>
                </a:solidFill>
                <a:latin typeface="Branding-Semibold"/>
                <a:cs typeface="Branding-Semibold"/>
              </a:rPr>
              <a:t>n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t</a:t>
            </a:r>
            <a:r>
              <a:rPr sz="900" b="1" spc="-20" dirty="0">
                <a:solidFill>
                  <a:srgbClr val="00AEE6"/>
                </a:solidFill>
                <a:latin typeface="Branding-Semibold"/>
                <a:cs typeface="Branding-Semibold"/>
              </a:rPr>
              <a:t>r</a:t>
            </a:r>
            <a:r>
              <a:rPr sz="900" b="1" dirty="0">
                <a:solidFill>
                  <a:srgbClr val="00AEE6"/>
                </a:solidFill>
                <a:latin typeface="Branding-Semibold"/>
                <a:cs typeface="Branding-Semibold"/>
              </a:rPr>
              <a:t>e nous.</a:t>
            </a:r>
            <a:endParaRPr sz="900" b="1" dirty="0">
              <a:latin typeface="Branding-Semibold"/>
              <a:cs typeface="Branding-Semibol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231284" y="2041234"/>
            <a:ext cx="610310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15</a:t>
            </a:r>
            <a:r>
              <a:rPr sz="650" b="1" spc="-25" dirty="0">
                <a:solidFill>
                  <a:srgbClr val="00AEE6"/>
                </a:solidFill>
                <a:latin typeface="Branding"/>
                <a:cs typeface="Branding"/>
              </a:rPr>
              <a:t>-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30 joueu</a:t>
            </a:r>
            <a:r>
              <a:rPr sz="650" b="1" spc="-10" dirty="0">
                <a:solidFill>
                  <a:srgbClr val="00AEE6"/>
                </a:solidFill>
                <a:latin typeface="Branding"/>
                <a:cs typeface="Branding"/>
              </a:rPr>
              <a:t>r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s</a:t>
            </a:r>
            <a:endParaRPr sz="650" dirty="0">
              <a:latin typeface="Branding"/>
              <a:cs typeface="Branding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28610" y="2656065"/>
            <a:ext cx="339807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 smtClean="0">
                <a:solidFill>
                  <a:srgbClr val="00AEE6"/>
                </a:solidFill>
                <a:latin typeface="Branding"/>
                <a:cs typeface="Branding"/>
              </a:rPr>
              <a:t>6</a:t>
            </a:r>
            <a:r>
              <a:rPr sz="650" b="1" spc="-30" dirty="0" smtClean="0">
                <a:solidFill>
                  <a:srgbClr val="00AEE6"/>
                </a:solidFill>
                <a:latin typeface="Branding"/>
                <a:cs typeface="Branding"/>
              </a:rPr>
              <a:t>-</a:t>
            </a:r>
            <a:r>
              <a:rPr sz="650" b="1" dirty="0" smtClean="0">
                <a:solidFill>
                  <a:srgbClr val="00AEE6"/>
                </a:solidFill>
                <a:latin typeface="Branding"/>
                <a:cs typeface="Branding"/>
              </a:rPr>
              <a:t>1</a:t>
            </a:r>
            <a:r>
              <a:rPr lang="fr-FR" sz="650" b="1" dirty="0" smtClean="0">
                <a:solidFill>
                  <a:srgbClr val="00AEE6"/>
                </a:solidFill>
                <a:latin typeface="Branding"/>
                <a:cs typeface="Branding"/>
              </a:rPr>
              <a:t>2</a:t>
            </a:r>
            <a:r>
              <a:rPr sz="650" b="1" dirty="0" smtClean="0">
                <a:solidFill>
                  <a:srgbClr val="00AEE6"/>
                </a:solidFill>
                <a:latin typeface="Branding"/>
                <a:cs typeface="Branding"/>
              </a:rPr>
              <a:t> 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ans</a:t>
            </a:r>
            <a:endParaRPr sz="650" dirty="0">
              <a:latin typeface="Branding"/>
              <a:cs typeface="Branding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28973" y="3267349"/>
            <a:ext cx="566704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10x25 m</a:t>
            </a:r>
            <a:r>
              <a:rPr sz="650" b="1" spc="-5" dirty="0">
                <a:solidFill>
                  <a:srgbClr val="00AEE6"/>
                </a:solidFill>
                <a:latin typeface="Branding"/>
                <a:cs typeface="Branding"/>
              </a:rPr>
              <a:t>è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t</a:t>
            </a:r>
            <a:r>
              <a:rPr sz="650" b="1" spc="-15" dirty="0">
                <a:solidFill>
                  <a:srgbClr val="00AEE6"/>
                </a:solidFill>
                <a:latin typeface="Branding"/>
                <a:cs typeface="Branding"/>
              </a:rPr>
              <a:t>r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es</a:t>
            </a:r>
            <a:endParaRPr sz="650" dirty="0">
              <a:latin typeface="Branding"/>
              <a:cs typeface="Branding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348423" y="3961429"/>
            <a:ext cx="27432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45 min</a:t>
            </a:r>
            <a:endParaRPr sz="650">
              <a:latin typeface="Branding"/>
              <a:cs typeface="Branding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244173" y="2041234"/>
            <a:ext cx="529128" cy="100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30 </a:t>
            </a:r>
            <a:r>
              <a:rPr sz="650" b="1" spc="-10" dirty="0">
                <a:solidFill>
                  <a:srgbClr val="00AEE6"/>
                </a:solidFill>
                <a:latin typeface="Branding"/>
                <a:cs typeface="Branding"/>
              </a:rPr>
              <a:t>c</a:t>
            </a: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oupelles</a:t>
            </a:r>
            <a:endParaRPr sz="650" dirty="0">
              <a:latin typeface="Branding"/>
              <a:cs typeface="Branding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30552" y="2666137"/>
            <a:ext cx="530008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745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3 jeux</a:t>
            </a:r>
            <a:endParaRPr sz="650" dirty="0">
              <a:latin typeface="Branding"/>
              <a:cs typeface="Branding"/>
            </a:endParaRPr>
          </a:p>
          <a:p>
            <a:pPr algn="ctr">
              <a:lnSpc>
                <a:spcPts val="745"/>
              </a:lnSpc>
            </a:pPr>
            <a:r>
              <a:rPr sz="650" b="1" dirty="0">
                <a:solidFill>
                  <a:srgbClr val="00AEE6"/>
                </a:solidFill>
                <a:latin typeface="Branding"/>
                <a:cs typeface="Branding"/>
              </a:rPr>
              <a:t>de chasubles</a:t>
            </a:r>
            <a:endParaRPr sz="650" dirty="0">
              <a:latin typeface="Branding"/>
              <a:cs typeface="Branding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598711" y="2098856"/>
            <a:ext cx="1138555" cy="2272665"/>
          </a:xfrm>
          <a:custGeom>
            <a:avLst/>
            <a:gdLst/>
            <a:ahLst/>
            <a:cxnLst/>
            <a:rect l="l" t="t" r="r" b="b"/>
            <a:pathLst>
              <a:path w="1138554" h="2272665">
                <a:moveTo>
                  <a:pt x="0" y="2272614"/>
                </a:moveTo>
                <a:lnTo>
                  <a:pt x="0" y="0"/>
                </a:lnTo>
                <a:lnTo>
                  <a:pt x="1138478" y="0"/>
                </a:lnTo>
                <a:lnTo>
                  <a:pt x="1138478" y="2272614"/>
                </a:lnTo>
                <a:lnTo>
                  <a:pt x="0" y="2272614"/>
                </a:lnTo>
                <a:close/>
              </a:path>
            </a:pathLst>
          </a:custGeom>
          <a:ln w="10579">
            <a:solidFill>
              <a:srgbClr val="BCBEC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56659" y="2325532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56659" y="2578042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56659" y="283055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393"/>
                </a:lnTo>
                <a:lnTo>
                  <a:pt x="45427" y="0"/>
                </a:lnTo>
                <a:lnTo>
                  <a:pt x="42049" y="50"/>
                </a:lnTo>
                <a:lnTo>
                  <a:pt x="38671" y="0"/>
                </a:lnTo>
                <a:lnTo>
                  <a:pt x="35204" y="393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56659" y="308306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56659" y="333557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56659" y="3588096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56659" y="3840606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56659" y="409312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98188" y="2325532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98188" y="2578042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98188" y="283055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393"/>
                </a:lnTo>
                <a:lnTo>
                  <a:pt x="45427" y="0"/>
                </a:lnTo>
                <a:lnTo>
                  <a:pt x="42049" y="50"/>
                </a:lnTo>
                <a:lnTo>
                  <a:pt x="38671" y="0"/>
                </a:lnTo>
                <a:lnTo>
                  <a:pt x="35204" y="393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98188" y="308306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698188" y="3335579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98188" y="3588096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98188" y="3840606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24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98188" y="409312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393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393"/>
                </a:lnTo>
                <a:lnTo>
                  <a:pt x="34925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56659" y="434563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95136" y="434563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98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10518" y="434563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4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25897" y="434563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13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41279" y="4345633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70">
                <a:moveTo>
                  <a:pt x="42049" y="51625"/>
                </a:moveTo>
                <a:lnTo>
                  <a:pt x="46926" y="51574"/>
                </a:lnTo>
                <a:lnTo>
                  <a:pt x="52323" y="51282"/>
                </a:lnTo>
                <a:lnTo>
                  <a:pt x="58000" y="50584"/>
                </a:lnTo>
                <a:lnTo>
                  <a:pt x="72783" y="48780"/>
                </a:lnTo>
                <a:lnTo>
                  <a:pt x="78574" y="45275"/>
                </a:lnTo>
                <a:lnTo>
                  <a:pt x="80962" y="43649"/>
                </a:lnTo>
                <a:lnTo>
                  <a:pt x="83350" y="42011"/>
                </a:lnTo>
                <a:lnTo>
                  <a:pt x="84099" y="38823"/>
                </a:lnTo>
                <a:lnTo>
                  <a:pt x="81927" y="36131"/>
                </a:lnTo>
                <a:lnTo>
                  <a:pt x="72660" y="25931"/>
                </a:lnTo>
                <a:lnTo>
                  <a:pt x="64103" y="16750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07" y="31396"/>
                </a:lnTo>
                <a:lnTo>
                  <a:pt x="2417" y="35828"/>
                </a:lnTo>
                <a:lnTo>
                  <a:pt x="0" y="38823"/>
                </a:lnTo>
                <a:lnTo>
                  <a:pt x="749" y="42011"/>
                </a:lnTo>
                <a:lnTo>
                  <a:pt x="3136" y="43649"/>
                </a:lnTo>
                <a:lnTo>
                  <a:pt x="5524" y="45275"/>
                </a:lnTo>
                <a:lnTo>
                  <a:pt x="11315" y="48780"/>
                </a:lnTo>
                <a:lnTo>
                  <a:pt x="26085" y="50584"/>
                </a:lnTo>
                <a:lnTo>
                  <a:pt x="31775" y="51282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56659" y="2081701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695136" y="2081701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10518" y="2081701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5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6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125897" y="2081701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41279" y="2081701"/>
            <a:ext cx="84455" cy="52069"/>
          </a:xfrm>
          <a:custGeom>
            <a:avLst/>
            <a:gdLst/>
            <a:ahLst/>
            <a:cxnLst/>
            <a:rect l="l" t="t" r="r" b="b"/>
            <a:pathLst>
              <a:path w="84454" h="52069">
                <a:moveTo>
                  <a:pt x="42049" y="51625"/>
                </a:moveTo>
                <a:lnTo>
                  <a:pt x="80962" y="43649"/>
                </a:lnTo>
                <a:lnTo>
                  <a:pt x="84099" y="38823"/>
                </a:lnTo>
                <a:lnTo>
                  <a:pt x="81927" y="36144"/>
                </a:lnTo>
                <a:lnTo>
                  <a:pt x="72664" y="25937"/>
                </a:lnTo>
                <a:lnTo>
                  <a:pt x="64105" y="16751"/>
                </a:lnTo>
                <a:lnTo>
                  <a:pt x="52311" y="3797"/>
                </a:lnTo>
                <a:lnTo>
                  <a:pt x="49707" y="660"/>
                </a:lnTo>
                <a:lnTo>
                  <a:pt x="49187" y="495"/>
                </a:lnTo>
                <a:lnTo>
                  <a:pt x="48894" y="406"/>
                </a:lnTo>
                <a:lnTo>
                  <a:pt x="45427" y="0"/>
                </a:lnTo>
                <a:lnTo>
                  <a:pt x="42049" y="63"/>
                </a:lnTo>
                <a:lnTo>
                  <a:pt x="38671" y="0"/>
                </a:lnTo>
                <a:lnTo>
                  <a:pt x="35204" y="406"/>
                </a:lnTo>
                <a:lnTo>
                  <a:pt x="34912" y="495"/>
                </a:lnTo>
                <a:lnTo>
                  <a:pt x="34391" y="660"/>
                </a:lnTo>
                <a:lnTo>
                  <a:pt x="31788" y="3797"/>
                </a:lnTo>
                <a:lnTo>
                  <a:pt x="20065" y="16675"/>
                </a:lnTo>
                <a:lnTo>
                  <a:pt x="6310" y="31394"/>
                </a:lnTo>
                <a:lnTo>
                  <a:pt x="2419" y="35836"/>
                </a:lnTo>
                <a:lnTo>
                  <a:pt x="0" y="38823"/>
                </a:lnTo>
                <a:lnTo>
                  <a:pt x="749" y="42024"/>
                </a:lnTo>
                <a:lnTo>
                  <a:pt x="3136" y="43649"/>
                </a:lnTo>
                <a:lnTo>
                  <a:pt x="37172" y="51574"/>
                </a:lnTo>
                <a:lnTo>
                  <a:pt x="42049" y="51625"/>
                </a:lnTo>
                <a:close/>
              </a:path>
            </a:pathLst>
          </a:custGeom>
          <a:ln w="18783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449723" y="360337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4" h="57150">
                <a:moveTo>
                  <a:pt x="0" y="29161"/>
                </a:moveTo>
                <a:lnTo>
                  <a:pt x="3279" y="15465"/>
                </a:lnTo>
                <a:lnTo>
                  <a:pt x="12212" y="5166"/>
                </a:lnTo>
                <a:lnTo>
                  <a:pt x="25088" y="0"/>
                </a:lnTo>
                <a:lnTo>
                  <a:pt x="40412" y="2664"/>
                </a:lnTo>
                <a:lnTo>
                  <a:pt x="51533" y="10440"/>
                </a:lnTo>
                <a:lnTo>
                  <a:pt x="57587" y="21903"/>
                </a:lnTo>
                <a:lnTo>
                  <a:pt x="55552" y="38262"/>
                </a:lnTo>
                <a:lnTo>
                  <a:pt x="48700" y="49979"/>
                </a:lnTo>
                <a:lnTo>
                  <a:pt x="38300" y="56669"/>
                </a:lnTo>
                <a:lnTo>
                  <a:pt x="21301" y="55191"/>
                </a:lnTo>
                <a:lnTo>
                  <a:pt x="9171" y="49042"/>
                </a:lnTo>
                <a:lnTo>
                  <a:pt x="2039" y="39410"/>
                </a:lnTo>
                <a:lnTo>
                  <a:pt x="0" y="29161"/>
                </a:lnTo>
                <a:close/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508026" y="3556351"/>
            <a:ext cx="48260" cy="74930"/>
          </a:xfrm>
          <a:custGeom>
            <a:avLst/>
            <a:gdLst/>
            <a:ahLst/>
            <a:cxnLst/>
            <a:rect l="l" t="t" r="r" b="b"/>
            <a:pathLst>
              <a:path w="48259" h="74929">
                <a:moveTo>
                  <a:pt x="0" y="74899"/>
                </a:moveTo>
                <a:lnTo>
                  <a:pt x="33699" y="50103"/>
                </a:lnTo>
                <a:lnTo>
                  <a:pt x="46177" y="11351"/>
                </a:lnTo>
                <a:lnTo>
                  <a:pt x="47891" y="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400789" y="3557573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5">
                <a:moveTo>
                  <a:pt x="0" y="0"/>
                </a:moveTo>
                <a:lnTo>
                  <a:pt x="8910" y="37260"/>
                </a:lnTo>
                <a:lnTo>
                  <a:pt x="34587" y="69308"/>
                </a:lnTo>
                <a:lnTo>
                  <a:pt x="49071" y="74129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630943" y="1869621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4" h="57150">
                <a:moveTo>
                  <a:pt x="57583" y="27505"/>
                </a:moveTo>
                <a:lnTo>
                  <a:pt x="54303" y="41201"/>
                </a:lnTo>
                <a:lnTo>
                  <a:pt x="45371" y="51500"/>
                </a:lnTo>
                <a:lnTo>
                  <a:pt x="32494" y="56667"/>
                </a:lnTo>
                <a:lnTo>
                  <a:pt x="17173" y="54002"/>
                </a:lnTo>
                <a:lnTo>
                  <a:pt x="6055" y="46226"/>
                </a:lnTo>
                <a:lnTo>
                  <a:pt x="0" y="34763"/>
                </a:lnTo>
                <a:lnTo>
                  <a:pt x="2025" y="18408"/>
                </a:lnTo>
                <a:lnTo>
                  <a:pt x="8872" y="6691"/>
                </a:lnTo>
                <a:lnTo>
                  <a:pt x="19267" y="0"/>
                </a:lnTo>
                <a:lnTo>
                  <a:pt x="36270" y="1476"/>
                </a:lnTo>
                <a:lnTo>
                  <a:pt x="48404" y="7620"/>
                </a:lnTo>
                <a:lnTo>
                  <a:pt x="55540" y="17247"/>
                </a:lnTo>
                <a:lnTo>
                  <a:pt x="57583" y="27505"/>
                </a:lnTo>
                <a:close/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584046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88390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434161" y="1869618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8" y="27508"/>
                </a:moveTo>
                <a:lnTo>
                  <a:pt x="54308" y="41204"/>
                </a:lnTo>
                <a:lnTo>
                  <a:pt x="45375" y="51503"/>
                </a:lnTo>
                <a:lnTo>
                  <a:pt x="32499" y="56670"/>
                </a:lnTo>
                <a:lnTo>
                  <a:pt x="17170" y="54005"/>
                </a:lnTo>
                <a:lnTo>
                  <a:pt x="6050" y="46229"/>
                </a:lnTo>
                <a:lnTo>
                  <a:pt x="0" y="34766"/>
                </a:lnTo>
                <a:lnTo>
                  <a:pt x="2033" y="18407"/>
                </a:lnTo>
                <a:lnTo>
                  <a:pt x="8882" y="6690"/>
                </a:lnTo>
                <a:lnTo>
                  <a:pt x="19283" y="0"/>
                </a:lnTo>
                <a:lnTo>
                  <a:pt x="36283" y="1478"/>
                </a:lnTo>
                <a:lnTo>
                  <a:pt x="48414" y="7626"/>
                </a:lnTo>
                <a:lnTo>
                  <a:pt x="55547" y="17257"/>
                </a:lnTo>
                <a:lnTo>
                  <a:pt x="57588" y="27508"/>
                </a:lnTo>
                <a:close/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387267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5" y="0"/>
                </a:moveTo>
                <a:lnTo>
                  <a:pt x="12476" y="24795"/>
                </a:lnTo>
                <a:lnTo>
                  <a:pt x="2613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91611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237383" y="186962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7" y="18408"/>
                </a:lnTo>
                <a:lnTo>
                  <a:pt x="8876" y="6692"/>
                </a:lnTo>
                <a:lnTo>
                  <a:pt x="19274" y="0"/>
                </a:lnTo>
                <a:lnTo>
                  <a:pt x="36276" y="1475"/>
                </a:lnTo>
                <a:lnTo>
                  <a:pt x="48409" y="7619"/>
                </a:lnTo>
                <a:lnTo>
                  <a:pt x="55544" y="17246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90489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294833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040601" y="1869618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8"/>
                </a:moveTo>
                <a:lnTo>
                  <a:pt x="54307" y="41204"/>
                </a:lnTo>
                <a:lnTo>
                  <a:pt x="45375" y="51503"/>
                </a:lnTo>
                <a:lnTo>
                  <a:pt x="32498" y="56669"/>
                </a:lnTo>
                <a:lnTo>
                  <a:pt x="17175" y="54005"/>
                </a:lnTo>
                <a:lnTo>
                  <a:pt x="6054" y="46229"/>
                </a:lnTo>
                <a:lnTo>
                  <a:pt x="0" y="34766"/>
                </a:lnTo>
                <a:lnTo>
                  <a:pt x="2034" y="18407"/>
                </a:lnTo>
                <a:lnTo>
                  <a:pt x="8886" y="6690"/>
                </a:lnTo>
                <a:lnTo>
                  <a:pt x="19287" y="0"/>
                </a:lnTo>
                <a:lnTo>
                  <a:pt x="36285" y="1478"/>
                </a:lnTo>
                <a:lnTo>
                  <a:pt x="48415" y="7627"/>
                </a:lnTo>
                <a:lnTo>
                  <a:pt x="55548" y="17259"/>
                </a:lnTo>
                <a:lnTo>
                  <a:pt x="57587" y="27508"/>
                </a:lnTo>
                <a:close/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993710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5" y="0"/>
                </a:moveTo>
                <a:lnTo>
                  <a:pt x="12476" y="24795"/>
                </a:lnTo>
                <a:lnTo>
                  <a:pt x="2613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098058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55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43826" y="186962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7" y="18408"/>
                </a:lnTo>
                <a:lnTo>
                  <a:pt x="8876" y="6692"/>
                </a:lnTo>
                <a:lnTo>
                  <a:pt x="19274" y="0"/>
                </a:lnTo>
                <a:lnTo>
                  <a:pt x="36276" y="1475"/>
                </a:lnTo>
                <a:lnTo>
                  <a:pt x="48409" y="7619"/>
                </a:lnTo>
                <a:lnTo>
                  <a:pt x="55544" y="17246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96931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01276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47055" y="186962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3" y="27503"/>
                </a:moveTo>
                <a:lnTo>
                  <a:pt x="54303" y="41199"/>
                </a:lnTo>
                <a:lnTo>
                  <a:pt x="45371" y="51498"/>
                </a:lnTo>
                <a:lnTo>
                  <a:pt x="32494" y="56665"/>
                </a:lnTo>
                <a:lnTo>
                  <a:pt x="17173" y="54000"/>
                </a:lnTo>
                <a:lnTo>
                  <a:pt x="6055" y="46224"/>
                </a:lnTo>
                <a:lnTo>
                  <a:pt x="0" y="34761"/>
                </a:lnTo>
                <a:lnTo>
                  <a:pt x="2025" y="18408"/>
                </a:lnTo>
                <a:lnTo>
                  <a:pt x="8871" y="6692"/>
                </a:lnTo>
                <a:lnTo>
                  <a:pt x="19268" y="0"/>
                </a:lnTo>
                <a:lnTo>
                  <a:pt x="36270" y="1474"/>
                </a:lnTo>
                <a:lnTo>
                  <a:pt x="48404" y="7618"/>
                </a:lnTo>
                <a:lnTo>
                  <a:pt x="55539" y="17244"/>
                </a:lnTo>
                <a:lnTo>
                  <a:pt x="57583" y="27503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00155" y="189841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04501" y="1897961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55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437128" y="1718909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8"/>
                </a:moveTo>
                <a:lnTo>
                  <a:pt x="54307" y="41204"/>
                </a:lnTo>
                <a:lnTo>
                  <a:pt x="45375" y="51503"/>
                </a:lnTo>
                <a:lnTo>
                  <a:pt x="32498" y="56669"/>
                </a:lnTo>
                <a:lnTo>
                  <a:pt x="17175" y="54005"/>
                </a:lnTo>
                <a:lnTo>
                  <a:pt x="6054" y="46229"/>
                </a:lnTo>
                <a:lnTo>
                  <a:pt x="0" y="34766"/>
                </a:lnTo>
                <a:lnTo>
                  <a:pt x="2034" y="18407"/>
                </a:lnTo>
                <a:lnTo>
                  <a:pt x="8886" y="6690"/>
                </a:lnTo>
                <a:lnTo>
                  <a:pt x="19287" y="0"/>
                </a:lnTo>
                <a:lnTo>
                  <a:pt x="36285" y="1478"/>
                </a:lnTo>
                <a:lnTo>
                  <a:pt x="48415" y="7627"/>
                </a:lnTo>
                <a:lnTo>
                  <a:pt x="55548" y="17259"/>
                </a:lnTo>
                <a:lnTo>
                  <a:pt x="57587" y="27508"/>
                </a:lnTo>
                <a:close/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90236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494581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629469" y="171891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4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5" y="18408"/>
                </a:lnTo>
                <a:lnTo>
                  <a:pt x="8871" y="6692"/>
                </a:lnTo>
                <a:lnTo>
                  <a:pt x="19269" y="0"/>
                </a:lnTo>
                <a:lnTo>
                  <a:pt x="36273" y="1475"/>
                </a:lnTo>
                <a:lnTo>
                  <a:pt x="48407" y="7618"/>
                </a:lnTo>
                <a:lnTo>
                  <a:pt x="55543" y="17244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582574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686918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240349" y="171891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7" y="18408"/>
                </a:lnTo>
                <a:lnTo>
                  <a:pt x="8876" y="6692"/>
                </a:lnTo>
                <a:lnTo>
                  <a:pt x="19274" y="0"/>
                </a:lnTo>
                <a:lnTo>
                  <a:pt x="36276" y="1475"/>
                </a:lnTo>
                <a:lnTo>
                  <a:pt x="48409" y="7619"/>
                </a:lnTo>
                <a:lnTo>
                  <a:pt x="55544" y="17246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193454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297805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55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60BC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043574" y="171891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7" y="18408"/>
                </a:lnTo>
                <a:lnTo>
                  <a:pt x="8876" y="6692"/>
                </a:lnTo>
                <a:lnTo>
                  <a:pt x="19274" y="0"/>
                </a:lnTo>
                <a:lnTo>
                  <a:pt x="36276" y="1475"/>
                </a:lnTo>
                <a:lnTo>
                  <a:pt x="48409" y="7619"/>
                </a:lnTo>
                <a:lnTo>
                  <a:pt x="55544" y="17246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996679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101023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46796" y="1718909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3" y="27507"/>
                </a:moveTo>
                <a:lnTo>
                  <a:pt x="54303" y="41204"/>
                </a:lnTo>
                <a:lnTo>
                  <a:pt x="45371" y="51503"/>
                </a:lnTo>
                <a:lnTo>
                  <a:pt x="32494" y="56669"/>
                </a:lnTo>
                <a:lnTo>
                  <a:pt x="17173" y="54004"/>
                </a:lnTo>
                <a:lnTo>
                  <a:pt x="6055" y="46228"/>
                </a:lnTo>
                <a:lnTo>
                  <a:pt x="0" y="34765"/>
                </a:lnTo>
                <a:lnTo>
                  <a:pt x="2032" y="18408"/>
                </a:lnTo>
                <a:lnTo>
                  <a:pt x="8882" y="6690"/>
                </a:lnTo>
                <a:lnTo>
                  <a:pt x="19281" y="0"/>
                </a:lnTo>
                <a:lnTo>
                  <a:pt x="36280" y="1478"/>
                </a:lnTo>
                <a:lnTo>
                  <a:pt x="48410" y="7626"/>
                </a:lnTo>
                <a:lnTo>
                  <a:pt x="55543" y="17257"/>
                </a:lnTo>
                <a:lnTo>
                  <a:pt x="57583" y="27507"/>
                </a:lnTo>
                <a:close/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799901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5" y="0"/>
                </a:moveTo>
                <a:lnTo>
                  <a:pt x="12476" y="24795"/>
                </a:lnTo>
                <a:lnTo>
                  <a:pt x="2613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904248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55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48519" y="171891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57587" y="27504"/>
                </a:moveTo>
                <a:lnTo>
                  <a:pt x="54307" y="41200"/>
                </a:lnTo>
                <a:lnTo>
                  <a:pt x="45375" y="51499"/>
                </a:lnTo>
                <a:lnTo>
                  <a:pt x="32498" y="56665"/>
                </a:lnTo>
                <a:lnTo>
                  <a:pt x="17175" y="54001"/>
                </a:lnTo>
                <a:lnTo>
                  <a:pt x="6054" y="46224"/>
                </a:lnTo>
                <a:lnTo>
                  <a:pt x="0" y="34761"/>
                </a:lnTo>
                <a:lnTo>
                  <a:pt x="2027" y="18408"/>
                </a:lnTo>
                <a:lnTo>
                  <a:pt x="8876" y="6692"/>
                </a:lnTo>
                <a:lnTo>
                  <a:pt x="19274" y="0"/>
                </a:lnTo>
                <a:lnTo>
                  <a:pt x="36276" y="1475"/>
                </a:lnTo>
                <a:lnTo>
                  <a:pt x="48409" y="7619"/>
                </a:lnTo>
                <a:lnTo>
                  <a:pt x="55544" y="17246"/>
                </a:lnTo>
                <a:lnTo>
                  <a:pt x="57587" y="27504"/>
                </a:lnTo>
                <a:close/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01623" y="1747707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46179" y="0"/>
                </a:moveTo>
                <a:lnTo>
                  <a:pt x="12476" y="24795"/>
                </a:lnTo>
                <a:lnTo>
                  <a:pt x="2611" y="50745"/>
                </a:lnTo>
                <a:lnTo>
                  <a:pt x="0" y="63545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705968" y="1747250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071" y="74129"/>
                </a:moveTo>
                <a:lnTo>
                  <a:pt x="40160" y="36869"/>
                </a:lnTo>
                <a:lnTo>
                  <a:pt x="14483" y="4821"/>
                </a:lnTo>
                <a:lnTo>
                  <a:pt x="0" y="0"/>
                </a:lnTo>
              </a:path>
            </a:pathLst>
          </a:custGeom>
          <a:ln w="18783">
            <a:solidFill>
              <a:srgbClr val="FFCB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972940" y="3444615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0" y="29161"/>
                </a:moveTo>
                <a:lnTo>
                  <a:pt x="3279" y="15465"/>
                </a:lnTo>
                <a:lnTo>
                  <a:pt x="12212" y="5166"/>
                </a:lnTo>
                <a:lnTo>
                  <a:pt x="25088" y="0"/>
                </a:lnTo>
                <a:lnTo>
                  <a:pt x="40412" y="2664"/>
                </a:lnTo>
                <a:lnTo>
                  <a:pt x="51533" y="10440"/>
                </a:lnTo>
                <a:lnTo>
                  <a:pt x="57587" y="21903"/>
                </a:lnTo>
                <a:lnTo>
                  <a:pt x="55559" y="38257"/>
                </a:lnTo>
                <a:lnTo>
                  <a:pt x="48710" y="49973"/>
                </a:lnTo>
                <a:lnTo>
                  <a:pt x="38313" y="56665"/>
                </a:lnTo>
                <a:lnTo>
                  <a:pt x="21311" y="55190"/>
                </a:lnTo>
                <a:lnTo>
                  <a:pt x="9178" y="49046"/>
                </a:lnTo>
                <a:lnTo>
                  <a:pt x="2042" y="39418"/>
                </a:lnTo>
                <a:lnTo>
                  <a:pt x="0" y="29161"/>
                </a:lnTo>
                <a:close/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31243" y="3397592"/>
            <a:ext cx="48260" cy="74930"/>
          </a:xfrm>
          <a:custGeom>
            <a:avLst/>
            <a:gdLst/>
            <a:ahLst/>
            <a:cxnLst/>
            <a:rect l="l" t="t" r="r" b="b"/>
            <a:pathLst>
              <a:path w="48260" h="74929">
                <a:moveTo>
                  <a:pt x="0" y="74899"/>
                </a:moveTo>
                <a:lnTo>
                  <a:pt x="33699" y="50103"/>
                </a:lnTo>
                <a:lnTo>
                  <a:pt x="46177" y="11351"/>
                </a:lnTo>
                <a:lnTo>
                  <a:pt x="47891" y="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924005" y="3398813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5">
                <a:moveTo>
                  <a:pt x="0" y="0"/>
                </a:moveTo>
                <a:lnTo>
                  <a:pt x="8910" y="37260"/>
                </a:lnTo>
                <a:lnTo>
                  <a:pt x="34587" y="69308"/>
                </a:lnTo>
                <a:lnTo>
                  <a:pt x="49071" y="74129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72154" y="3069533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0" y="29161"/>
                </a:moveTo>
                <a:lnTo>
                  <a:pt x="3279" y="15465"/>
                </a:lnTo>
                <a:lnTo>
                  <a:pt x="12212" y="5166"/>
                </a:lnTo>
                <a:lnTo>
                  <a:pt x="25088" y="0"/>
                </a:lnTo>
                <a:lnTo>
                  <a:pt x="40412" y="2664"/>
                </a:lnTo>
                <a:lnTo>
                  <a:pt x="51533" y="10440"/>
                </a:lnTo>
                <a:lnTo>
                  <a:pt x="57587" y="21903"/>
                </a:lnTo>
                <a:lnTo>
                  <a:pt x="55559" y="38257"/>
                </a:lnTo>
                <a:lnTo>
                  <a:pt x="48710" y="49973"/>
                </a:lnTo>
                <a:lnTo>
                  <a:pt x="38313" y="56665"/>
                </a:lnTo>
                <a:lnTo>
                  <a:pt x="21311" y="55190"/>
                </a:lnTo>
                <a:lnTo>
                  <a:pt x="9178" y="49046"/>
                </a:lnTo>
                <a:lnTo>
                  <a:pt x="2042" y="39418"/>
                </a:lnTo>
                <a:lnTo>
                  <a:pt x="0" y="29161"/>
                </a:lnTo>
                <a:close/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430457" y="3022513"/>
            <a:ext cx="48260" cy="74930"/>
          </a:xfrm>
          <a:custGeom>
            <a:avLst/>
            <a:gdLst/>
            <a:ahLst/>
            <a:cxnLst/>
            <a:rect l="l" t="t" r="r" b="b"/>
            <a:pathLst>
              <a:path w="48260" h="74930">
                <a:moveTo>
                  <a:pt x="0" y="74899"/>
                </a:moveTo>
                <a:lnTo>
                  <a:pt x="33699" y="50103"/>
                </a:lnTo>
                <a:lnTo>
                  <a:pt x="46177" y="11351"/>
                </a:lnTo>
                <a:lnTo>
                  <a:pt x="47891" y="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23215" y="3023732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0" y="0"/>
                </a:moveTo>
                <a:lnTo>
                  <a:pt x="8914" y="37256"/>
                </a:lnTo>
                <a:lnTo>
                  <a:pt x="34579" y="69311"/>
                </a:lnTo>
                <a:lnTo>
                  <a:pt x="49057" y="7414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901494" y="2886996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0" y="29161"/>
                </a:moveTo>
                <a:lnTo>
                  <a:pt x="3279" y="15465"/>
                </a:lnTo>
                <a:lnTo>
                  <a:pt x="12212" y="5166"/>
                </a:lnTo>
                <a:lnTo>
                  <a:pt x="25088" y="0"/>
                </a:lnTo>
                <a:lnTo>
                  <a:pt x="40412" y="2664"/>
                </a:lnTo>
                <a:lnTo>
                  <a:pt x="51533" y="10440"/>
                </a:lnTo>
                <a:lnTo>
                  <a:pt x="57587" y="21903"/>
                </a:lnTo>
                <a:lnTo>
                  <a:pt x="55559" y="38257"/>
                </a:lnTo>
                <a:lnTo>
                  <a:pt x="48710" y="49973"/>
                </a:lnTo>
                <a:lnTo>
                  <a:pt x="38313" y="56665"/>
                </a:lnTo>
                <a:lnTo>
                  <a:pt x="21311" y="55190"/>
                </a:lnTo>
                <a:lnTo>
                  <a:pt x="9178" y="49046"/>
                </a:lnTo>
                <a:lnTo>
                  <a:pt x="2042" y="39418"/>
                </a:lnTo>
                <a:lnTo>
                  <a:pt x="0" y="29161"/>
                </a:lnTo>
                <a:close/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959797" y="2851325"/>
            <a:ext cx="46355" cy="64135"/>
          </a:xfrm>
          <a:custGeom>
            <a:avLst/>
            <a:gdLst/>
            <a:ahLst/>
            <a:cxnLst/>
            <a:rect l="l" t="t" r="r" b="b"/>
            <a:pathLst>
              <a:path w="46354" h="64135">
                <a:moveTo>
                  <a:pt x="0" y="63549"/>
                </a:moveTo>
                <a:lnTo>
                  <a:pt x="33702" y="38749"/>
                </a:lnTo>
                <a:lnTo>
                  <a:pt x="43567" y="12798"/>
                </a:lnTo>
                <a:lnTo>
                  <a:pt x="46179" y="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52559" y="2841195"/>
            <a:ext cx="49530" cy="74295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0" y="0"/>
                </a:moveTo>
                <a:lnTo>
                  <a:pt x="8908" y="37256"/>
                </a:lnTo>
                <a:lnTo>
                  <a:pt x="34578" y="69311"/>
                </a:lnTo>
                <a:lnTo>
                  <a:pt x="49057" y="74140"/>
                </a:lnTo>
              </a:path>
            </a:pathLst>
          </a:custGeom>
          <a:ln w="18783">
            <a:solidFill>
              <a:srgbClr val="00AE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442401" y="5051804"/>
            <a:ext cx="30777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F26522"/>
                </a:solidFill>
                <a:latin typeface="Branding-Medium"/>
                <a:cs typeface="Branding-Medium"/>
              </a:rPr>
              <a:t>JE</a:t>
            </a:r>
            <a:r>
              <a:rPr sz="2000" dirty="0">
                <a:solidFill>
                  <a:srgbClr val="F26522"/>
                </a:solidFill>
                <a:latin typeface="Branding-Medium"/>
                <a:cs typeface="Branding-Medium"/>
              </a:rPr>
              <a:t>U</a:t>
            </a:r>
            <a:r>
              <a:rPr sz="2000" spc="200" dirty="0">
                <a:solidFill>
                  <a:srgbClr val="F26522"/>
                </a:solidFill>
                <a:latin typeface="Branding-Medium"/>
                <a:cs typeface="Branding-Medium"/>
              </a:rPr>
              <a:t> </a:t>
            </a:r>
            <a:r>
              <a:rPr sz="2000" spc="80" dirty="0">
                <a:solidFill>
                  <a:srgbClr val="F26522"/>
                </a:solidFill>
                <a:latin typeface="Branding-Medium"/>
                <a:cs typeface="Branding-Medium"/>
              </a:rPr>
              <a:t>S</a:t>
            </a:r>
            <a:r>
              <a:rPr sz="2000" spc="100" dirty="0">
                <a:solidFill>
                  <a:srgbClr val="F26522"/>
                </a:solidFill>
                <a:latin typeface="Branding-Medium"/>
                <a:cs typeface="Branding-Medium"/>
              </a:rPr>
              <a:t>AN</a:t>
            </a:r>
            <a:r>
              <a:rPr sz="2000" dirty="0">
                <a:solidFill>
                  <a:srgbClr val="F26522"/>
                </a:solidFill>
                <a:latin typeface="Branding-Medium"/>
                <a:cs typeface="Branding-Medium"/>
              </a:rPr>
              <a:t>S</a:t>
            </a:r>
            <a:r>
              <a:rPr sz="2000" spc="140" dirty="0">
                <a:solidFill>
                  <a:srgbClr val="F26522"/>
                </a:solidFill>
                <a:latin typeface="Branding-Medium"/>
                <a:cs typeface="Branding-Medium"/>
              </a:rPr>
              <a:t> </a:t>
            </a:r>
            <a:r>
              <a:rPr sz="2000" spc="100" dirty="0">
                <a:solidFill>
                  <a:srgbClr val="F26522"/>
                </a:solidFill>
                <a:latin typeface="Branding-Medium"/>
                <a:cs typeface="Branding-Medium"/>
              </a:rPr>
              <a:t>THÈME</a:t>
            </a:r>
            <a:endParaRPr sz="2000">
              <a:latin typeface="Branding-Medium"/>
              <a:cs typeface="Branding-Medium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016250" y="5128184"/>
            <a:ext cx="130175" cy="129539"/>
          </a:xfrm>
          <a:custGeom>
            <a:avLst/>
            <a:gdLst/>
            <a:ahLst/>
            <a:cxnLst/>
            <a:rect l="l" t="t" r="r" b="b"/>
            <a:pathLst>
              <a:path w="130175" h="129539">
                <a:moveTo>
                  <a:pt x="129572" y="64409"/>
                </a:moveTo>
                <a:lnTo>
                  <a:pt x="116151" y="103949"/>
                </a:lnTo>
                <a:lnTo>
                  <a:pt x="82251" y="126927"/>
                </a:lnTo>
                <a:lnTo>
                  <a:pt x="68051" y="129256"/>
                </a:lnTo>
                <a:lnTo>
                  <a:pt x="52791" y="127761"/>
                </a:lnTo>
                <a:lnTo>
                  <a:pt x="16430" y="107521"/>
                </a:lnTo>
                <a:lnTo>
                  <a:pt x="0" y="70529"/>
                </a:lnTo>
                <a:lnTo>
                  <a:pt x="1362" y="54651"/>
                </a:lnTo>
                <a:lnTo>
                  <a:pt x="20685" y="17294"/>
                </a:lnTo>
                <a:lnTo>
                  <a:pt x="56362" y="0"/>
                </a:lnTo>
                <a:lnTo>
                  <a:pt x="72699" y="1231"/>
                </a:lnTo>
                <a:lnTo>
                  <a:pt x="110824" y="19785"/>
                </a:lnTo>
                <a:lnTo>
                  <a:pt x="128800" y="54414"/>
                </a:lnTo>
                <a:lnTo>
                  <a:pt x="129572" y="64409"/>
                </a:lnTo>
                <a:close/>
              </a:path>
            </a:pathLst>
          </a:custGeom>
          <a:ln w="13436">
            <a:solidFill>
              <a:srgbClr val="F26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122869" y="5114461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13474" y="0"/>
                </a:moveTo>
                <a:lnTo>
                  <a:pt x="9182" y="546"/>
                </a:lnTo>
                <a:lnTo>
                  <a:pt x="6870" y="3543"/>
                </a:lnTo>
                <a:lnTo>
                  <a:pt x="0" y="12293"/>
                </a:lnTo>
                <a:lnTo>
                  <a:pt x="10820" y="20688"/>
                </a:lnTo>
                <a:lnTo>
                  <a:pt x="17678" y="11938"/>
                </a:lnTo>
                <a:lnTo>
                  <a:pt x="19989" y="8940"/>
                </a:lnTo>
                <a:lnTo>
                  <a:pt x="19456" y="4648"/>
                </a:lnTo>
                <a:lnTo>
                  <a:pt x="13474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018690" y="5114461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6515" y="0"/>
                </a:moveTo>
                <a:lnTo>
                  <a:pt x="533" y="4648"/>
                </a:lnTo>
                <a:lnTo>
                  <a:pt x="0" y="8940"/>
                </a:lnTo>
                <a:lnTo>
                  <a:pt x="2311" y="11938"/>
                </a:lnTo>
                <a:lnTo>
                  <a:pt x="9169" y="20688"/>
                </a:lnTo>
                <a:lnTo>
                  <a:pt x="19989" y="12293"/>
                </a:lnTo>
                <a:lnTo>
                  <a:pt x="13119" y="3543"/>
                </a:lnTo>
                <a:lnTo>
                  <a:pt x="10807" y="546"/>
                </a:lnTo>
                <a:lnTo>
                  <a:pt x="6515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071184" y="5096239"/>
            <a:ext cx="19685" cy="16510"/>
          </a:xfrm>
          <a:custGeom>
            <a:avLst/>
            <a:gdLst/>
            <a:ahLst/>
            <a:cxnLst/>
            <a:rect l="l" t="t" r="r" b="b"/>
            <a:pathLst>
              <a:path w="19685" h="16510">
                <a:moveTo>
                  <a:pt x="18376" y="0"/>
                </a:moveTo>
                <a:lnTo>
                  <a:pt x="1041" y="0"/>
                </a:lnTo>
                <a:lnTo>
                  <a:pt x="0" y="1041"/>
                </a:lnTo>
                <a:lnTo>
                  <a:pt x="0" y="14960"/>
                </a:lnTo>
                <a:lnTo>
                  <a:pt x="1041" y="15989"/>
                </a:lnTo>
                <a:lnTo>
                  <a:pt x="18376" y="15989"/>
                </a:lnTo>
                <a:lnTo>
                  <a:pt x="19418" y="14960"/>
                </a:lnTo>
                <a:lnTo>
                  <a:pt x="19418" y="1041"/>
                </a:lnTo>
                <a:lnTo>
                  <a:pt x="18376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072887" y="5153977"/>
            <a:ext cx="16510" cy="38735"/>
          </a:xfrm>
          <a:custGeom>
            <a:avLst/>
            <a:gdLst/>
            <a:ahLst/>
            <a:cxnLst/>
            <a:rect l="l" t="t" r="r" b="b"/>
            <a:pathLst>
              <a:path w="16510" h="38735">
                <a:moveTo>
                  <a:pt x="13461" y="0"/>
                </a:moveTo>
                <a:lnTo>
                  <a:pt x="2552" y="0"/>
                </a:lnTo>
                <a:lnTo>
                  <a:pt x="0" y="2540"/>
                </a:lnTo>
                <a:lnTo>
                  <a:pt x="0" y="36080"/>
                </a:lnTo>
                <a:lnTo>
                  <a:pt x="2552" y="38620"/>
                </a:lnTo>
                <a:lnTo>
                  <a:pt x="13461" y="38620"/>
                </a:lnTo>
                <a:lnTo>
                  <a:pt x="16001" y="36080"/>
                </a:lnTo>
                <a:lnTo>
                  <a:pt x="16001" y="2540"/>
                </a:lnTo>
                <a:lnTo>
                  <a:pt x="13461" y="0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182667" y="5083813"/>
            <a:ext cx="327372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80" dirty="0">
                <a:solidFill>
                  <a:srgbClr val="F26522"/>
                </a:solidFill>
                <a:latin typeface="Branding-Medium"/>
                <a:cs typeface="Branding-Medium"/>
              </a:rPr>
              <a:t>15</a:t>
            </a:r>
            <a:endParaRPr sz="1650" dirty="0">
              <a:latin typeface="Branding-Medium"/>
              <a:cs typeface="Branding-Medium"/>
            </a:endParaRPr>
          </a:p>
        </p:txBody>
      </p:sp>
      <p:sp>
        <p:nvSpPr>
          <p:cNvPr id="177" name="object 53"/>
          <p:cNvSpPr/>
          <p:nvPr/>
        </p:nvSpPr>
        <p:spPr>
          <a:xfrm>
            <a:off x="701008" y="4145192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00A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809" y="2291877"/>
            <a:ext cx="346460" cy="346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850" y="8959465"/>
            <a:ext cx="2450186" cy="1892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41200" y="1348323"/>
            <a:ext cx="6678295" cy="3058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fr-FR" sz="1600" b="1" dirty="0" smtClean="0">
                <a:solidFill>
                  <a:srgbClr val="ED1C24"/>
                </a:solidFill>
                <a:latin typeface="Branding"/>
                <a:cs typeface="Branding"/>
              </a:rPr>
              <a:t>R</a:t>
            </a:r>
            <a:r>
              <a:rPr lang="fr-FR" sz="1600" b="1" spc="-20" dirty="0" smtClean="0">
                <a:solidFill>
                  <a:srgbClr val="ED1C24"/>
                </a:solidFill>
                <a:latin typeface="Branding"/>
                <a:cs typeface="Branding"/>
              </a:rPr>
              <a:t>È</a:t>
            </a:r>
            <a:r>
              <a:rPr lang="fr-FR" sz="1600" b="1" dirty="0" smtClean="0">
                <a:solidFill>
                  <a:srgbClr val="ED1C24"/>
                </a:solidFill>
                <a:latin typeface="Branding"/>
                <a:cs typeface="Branding"/>
              </a:rPr>
              <a:t>GLES ET</a:t>
            </a:r>
            <a:r>
              <a:rPr lang="fr-FR" sz="1600" b="1" spc="-45" dirty="0" smtClean="0">
                <a:solidFill>
                  <a:srgbClr val="ED1C24"/>
                </a:solidFill>
                <a:latin typeface="Branding"/>
                <a:cs typeface="Branding"/>
              </a:rPr>
              <a:t> </a:t>
            </a:r>
            <a:r>
              <a:rPr lang="fr-FR" sz="1600" b="1" spc="-35" dirty="0" smtClean="0">
                <a:solidFill>
                  <a:srgbClr val="ED1C24"/>
                </a:solidFill>
                <a:latin typeface="Branding"/>
                <a:cs typeface="Branding"/>
              </a:rPr>
              <a:t>C</a:t>
            </a:r>
            <a:r>
              <a:rPr lang="fr-FR" sz="1600" b="1" dirty="0" smtClean="0">
                <a:solidFill>
                  <a:srgbClr val="ED1C24"/>
                </a:solidFill>
                <a:latin typeface="Branding"/>
                <a:cs typeface="Branding"/>
              </a:rPr>
              <a:t>ONSIGNES :</a:t>
            </a:r>
            <a:endParaRPr lang="fr-FR" sz="1600" dirty="0" smtClean="0">
              <a:latin typeface="Branding"/>
              <a:cs typeface="Branding"/>
            </a:endParaRPr>
          </a:p>
          <a:p>
            <a:pPr marL="12700" algn="just">
              <a:lnSpc>
                <a:spcPct val="100000"/>
              </a:lnSpc>
              <a:spcBef>
                <a:spcPts val="830"/>
              </a:spcBef>
            </a:pP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est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même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jeu,</a:t>
            </a:r>
            <a:r>
              <a:rPr lang="fr-FR" sz="900" spc="4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mais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4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équipes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ep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ése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maintenant des lieux différents (quartier, colline, province, pays).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Un</a:t>
            </a:r>
            <a:r>
              <a:rPr lang="fr-FR" sz="900" spc="9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chasseur</a:t>
            </a:r>
            <a:r>
              <a:rPr lang="fr-FR" sz="900" spc="7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ep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ése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te</a:t>
            </a:r>
            <a:r>
              <a:rPr lang="fr-FR" sz="900" dirty="0" smtClean="0">
                <a:latin typeface="Branding-Semilight"/>
                <a:cs typeface="Branding-Semilight"/>
              </a:rPr>
              <a:t> </a:t>
            </a:r>
            <a:r>
              <a:rPr lang="fr-FR"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« </a:t>
            </a:r>
            <a:r>
              <a:rPr lang="fr-FR" sz="900" b="1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l’ami </a:t>
            </a:r>
            <a:r>
              <a:rPr lang="fr-FR" sz="900" spc="-5" dirty="0">
                <a:solidFill>
                  <a:srgbClr val="414042"/>
                </a:solidFill>
                <a:latin typeface="Branding-Semilight"/>
                <a:cs typeface="Branding-Semilight"/>
              </a:rPr>
              <a:t> » : lorsqu’il touche un joueur, il l’accepte dans sa chaîne de l’amitié. Pour commencer, désigner un joueur de chaque pays comme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chasseur (= l’ami)</a:t>
            </a:r>
            <a:r>
              <a:rPr lang="fr-FR" sz="900" dirty="0" smtClean="0">
                <a:solidFill>
                  <a:srgbClr val="FF0000"/>
                </a:solidFill>
                <a:latin typeface="Branding-Semilight"/>
                <a:cs typeface="Branding-Semilight"/>
              </a:rPr>
              <a:t>.</a:t>
            </a:r>
            <a:r>
              <a:rPr lang="fr-FR" sz="900" spc="45" dirty="0" smtClean="0">
                <a:solidFill>
                  <a:srgbClr val="FF0000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Utilisez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nou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eau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ocabulai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pour</a:t>
            </a:r>
            <a:r>
              <a:rPr lang="fr-FR" sz="900" spc="7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décri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jeu.</a:t>
            </a:r>
            <a:r>
              <a:rPr lang="fr-FR" sz="900" spc="4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our</a:t>
            </a:r>
            <a:r>
              <a:rPr lang="fr-FR" sz="900" spc="7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chaque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manche,</a:t>
            </a:r>
            <a:r>
              <a:rPr lang="fr-FR" sz="900" spc="4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ègles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du</a:t>
            </a:r>
            <a:r>
              <a:rPr lang="fr-FR" sz="900" spc="9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jeu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arie</a:t>
            </a:r>
            <a:r>
              <a:rPr lang="fr-FR" sz="900" spc="-6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. Ne di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 les 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ègles q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u</a:t>
            </a:r>
            <a:r>
              <a:rPr lang="fr-FR" sz="900" spc="-3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aux « amis »,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sans les divulguer aux aut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es.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our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chaque manche,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changer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 « amis ».</a:t>
            </a:r>
            <a:endParaRPr lang="fr-FR" sz="900" dirty="0" smtClean="0">
              <a:latin typeface="Branding-Semilight"/>
              <a:cs typeface="Branding-Semilight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lang="fr-FR" sz="1000" dirty="0" smtClean="0">
              <a:latin typeface="Times New Roman"/>
              <a:cs typeface="Times New Roman"/>
            </a:endParaRPr>
          </a:p>
          <a:p>
            <a:pPr marL="151765" marR="10795" algn="just">
              <a:lnSpc>
                <a:spcPct val="111100"/>
              </a:lnSpc>
            </a:pP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La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manche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-1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lang="fr-FR" sz="900" b="1" spc="-30" dirty="0" smtClean="0">
                <a:solidFill>
                  <a:srgbClr val="414042"/>
                </a:solidFill>
                <a:latin typeface="Branding"/>
                <a:cs typeface="Branding"/>
              </a:rPr>
              <a:t>X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lang="fr-FR" sz="900" b="1" spc="-20" dirty="0" smtClean="0">
                <a:solidFill>
                  <a:srgbClr val="414042"/>
                </a:solidFill>
                <a:latin typeface="Branding"/>
                <a:cs typeface="Branding"/>
              </a:rPr>
              <a:t>L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USIVITÉ</a:t>
            </a:r>
            <a:r>
              <a:rPr lang="fr-FR" sz="900" b="1" spc="-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: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amis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uniqueme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-5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toucher</a:t>
            </a:r>
            <a:r>
              <a:rPr lang="fr-FR" sz="900" spc="-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des joueurs issus de leur lieux (quartier, …). L’équipe gagnante est celle qui a constitué en premier sa chaîne de l’amitié, mais seuls les « amis » connaissent cet objectif : ils informent au fur et à mesure les nouveaux amis de la chaîne de l’objectif du jeu.</a:t>
            </a: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lang="fr-FR" sz="850" dirty="0" smtClean="0">
              <a:latin typeface="Times New Roman"/>
              <a:cs typeface="Times New Roman"/>
            </a:endParaRPr>
          </a:p>
          <a:p>
            <a:pPr marL="152400" marR="5080" algn="just">
              <a:lnSpc>
                <a:spcPct val="111100"/>
              </a:lnSpc>
            </a:pP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La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manche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-1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INT</a:t>
            </a:r>
            <a:r>
              <a:rPr lang="fr-FR" sz="900" b="1" spc="-15" dirty="0" smtClean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GR</a:t>
            </a:r>
            <a:r>
              <a:rPr lang="fr-FR" sz="900" b="1" spc="-60" dirty="0" smtClean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TION</a:t>
            </a:r>
            <a:r>
              <a:rPr lang="fr-FR" sz="900" b="1" spc="-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: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amis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toucher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joueu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de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3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des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4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équipes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dont la leur (chaque équipe intègre 2 des 3 autres équipes dans leur chaine). Un joueur touché intègre la chaîne de l’amitié, mais ne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peut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pas</a:t>
            </a:r>
            <a:r>
              <a:rPr lang="fr-FR" sz="900" spc="-4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toucher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</a:t>
            </a:r>
            <a:r>
              <a:rPr lang="fr-FR" sz="900" spc="-3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’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aut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joueu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: l’«ami»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est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seul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à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pou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oir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tt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aper</a:t>
            </a:r>
            <a:r>
              <a:rPr lang="fr-FR" sz="900" spc="-5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de nou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eaux amis : 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tte 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ègle est annon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ée à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tous les joueu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s.</a:t>
            </a:r>
            <a:r>
              <a:rPr lang="fr-FR" sz="900" spc="-4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 lieu gagna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 est 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elui qui a la chaîne la plus nomb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euse à la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fin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de la manche.</a:t>
            </a:r>
            <a:endParaRPr lang="fr-FR" sz="900" dirty="0" smtClean="0">
              <a:latin typeface="Branding-Semilight"/>
              <a:cs typeface="Branding-Semilight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lang="fr-FR" sz="1000" dirty="0" smtClean="0">
              <a:latin typeface="Times New Roman"/>
              <a:cs typeface="Times New Roman"/>
            </a:endParaRPr>
          </a:p>
          <a:p>
            <a:pPr marL="151765" marR="12065" algn="just">
              <a:lnSpc>
                <a:spcPct val="111100"/>
              </a:lnSpc>
            </a:pP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La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manche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-1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INC</a:t>
            </a:r>
            <a:r>
              <a:rPr lang="fr-FR" sz="900" b="1" spc="-20" dirty="0" smtClean="0">
                <a:solidFill>
                  <a:srgbClr val="414042"/>
                </a:solidFill>
                <a:latin typeface="Branding"/>
                <a:cs typeface="Branding"/>
              </a:rPr>
              <a:t>L</a:t>
            </a:r>
            <a:r>
              <a:rPr lang="fr-FR" sz="900" b="1" dirty="0" smtClean="0">
                <a:solidFill>
                  <a:srgbClr val="414042"/>
                </a:solidFill>
                <a:latin typeface="Branding"/>
                <a:cs typeface="Branding"/>
              </a:rPr>
              <a:t>USION</a:t>
            </a:r>
            <a:r>
              <a:rPr lang="fr-FR" sz="900" b="1" spc="-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: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amis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so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en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duos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(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donc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2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duos,</a:t>
            </a:r>
            <a:r>
              <a:rPr lang="fr-FR" sz="900" spc="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2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chaînes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au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départ,</a:t>
            </a:r>
            <a:r>
              <a:rPr lang="fr-FR" sz="900" spc="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que</a:t>
            </a:r>
            <a:r>
              <a:rPr lang="fr-FR" sz="900" spc="7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ous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onstituez).</a:t>
            </a:r>
            <a:r>
              <a:rPr lang="fr-FR" sz="900" spc="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</a:t>
            </a:r>
            <a:r>
              <a:rPr lang="fr-FR" sz="900" spc="8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«amis» peu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5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toucher</a:t>
            </a:r>
            <a:r>
              <a:rPr lang="fr-FR" sz="900" spc="4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joueu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de toutes les équipes.</a:t>
            </a:r>
            <a:r>
              <a:rPr lang="fr-FR" sz="900" spc="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Un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joueur</a:t>
            </a:r>
            <a:r>
              <a:rPr lang="fr-FR" sz="900" spc="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touché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est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inclus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dans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la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chaîne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-3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les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2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«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amis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»,</a:t>
            </a:r>
            <a:r>
              <a:rPr lang="fr-FR" sz="900" spc="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peut</a:t>
            </a:r>
            <a:r>
              <a:rPr lang="fr-FR" sz="900" spc="6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égaleme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 toucher</a:t>
            </a:r>
            <a:r>
              <a:rPr lang="fr-FR" sz="900" spc="-2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 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de nou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v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eaux </a:t>
            </a:r>
            <a:r>
              <a:rPr lang="fr-FR" sz="900" dirty="0">
                <a:solidFill>
                  <a:srgbClr val="414042"/>
                </a:solidFill>
                <a:latin typeface="Branding-Semilight"/>
                <a:cs typeface="Branding-Semilight"/>
              </a:rPr>
              <a:t>amis (sans rompre la chaîne). </a:t>
            </a:r>
            <a:r>
              <a:rPr lang="fr-FR" sz="900" spc="-2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L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 duo gagna</a:t>
            </a:r>
            <a:r>
              <a:rPr lang="fr-FR" sz="900" spc="-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t est </a:t>
            </a:r>
            <a:r>
              <a:rPr lang="fr-FR" sz="900" spc="-15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c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elui qui a le plus de joueu</a:t>
            </a:r>
            <a:r>
              <a:rPr lang="fr-FR" sz="900" spc="-1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r</a:t>
            </a:r>
            <a:r>
              <a:rPr lang="fr-FR" sz="900" dirty="0" smtClean="0">
                <a:solidFill>
                  <a:srgbClr val="414042"/>
                </a:solidFill>
                <a:latin typeface="Branding-Semilight"/>
                <a:cs typeface="Branding-Semilight"/>
              </a:rPr>
              <a:t>s dans sa chaîne.</a:t>
            </a:r>
            <a:endParaRPr lang="fr-FR" sz="900" dirty="0">
              <a:latin typeface="Branding-Semilight"/>
              <a:cs typeface="Branding-Semilight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6271969" y="9636927"/>
            <a:ext cx="1281435" cy="1048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50403" cy="1334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1200" y="5731324"/>
            <a:ext cx="2040255" cy="95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dirty="0">
                <a:solidFill>
                  <a:srgbClr val="EC008C"/>
                </a:solidFill>
                <a:latin typeface="Branding"/>
                <a:cs typeface="Branding"/>
              </a:rPr>
              <a:t>QUE</a:t>
            </a:r>
            <a:r>
              <a:rPr sz="1600" b="1" spc="-15" dirty="0">
                <a:solidFill>
                  <a:srgbClr val="EC008C"/>
                </a:solidFill>
                <a:latin typeface="Branding"/>
                <a:cs typeface="Branding"/>
              </a:rPr>
              <a:t>S</a:t>
            </a:r>
            <a:r>
              <a:rPr sz="1600" b="1" dirty="0">
                <a:solidFill>
                  <a:srgbClr val="EC008C"/>
                </a:solidFill>
                <a:latin typeface="Branding"/>
                <a:cs typeface="Branding"/>
              </a:rPr>
              <a:t>TIONS :</a:t>
            </a:r>
            <a:endParaRPr sz="1600" dirty="0">
              <a:latin typeface="Branding"/>
              <a:cs typeface="Branding"/>
            </a:endParaRPr>
          </a:p>
          <a:p>
            <a:pPr marL="12700" marR="5080" algn="just">
              <a:lnSpc>
                <a:spcPct val="111100"/>
              </a:lnSpc>
              <a:spcBef>
                <a:spcPts val="710"/>
              </a:spcBef>
            </a:pP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Quelle</a:t>
            </a:r>
            <a:r>
              <a:rPr sz="900" spc="9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manche</a:t>
            </a:r>
            <a:r>
              <a:rPr sz="900" spc="9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z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-v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ous</a:t>
            </a:r>
            <a:r>
              <a:rPr sz="900" spc="7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9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9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plus i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té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essa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te</a:t>
            </a:r>
            <a:r>
              <a:rPr sz="900" spc="-5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:</a:t>
            </a:r>
            <a:r>
              <a:rPr sz="900" spc="-5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«</a:t>
            </a:r>
            <a:r>
              <a:rPr sz="900" spc="-1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x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clusivité</a:t>
            </a:r>
            <a:r>
              <a:rPr sz="900" spc="-1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»,</a:t>
            </a:r>
            <a:r>
              <a:rPr sz="900" spc="-1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«</a:t>
            </a:r>
            <a:r>
              <a:rPr lang="fr-FR" sz="900" dirty="0" smtClean="0">
                <a:solidFill>
                  <a:srgbClr val="414042"/>
                </a:solidFill>
                <a:latin typeface="Branding"/>
                <a:cs typeface="Branding"/>
              </a:rPr>
              <a:t>i</a:t>
            </a:r>
            <a:r>
              <a:rPr lang="fr-FR" sz="900" spc="-5" dirty="0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lang="fr-FR" sz="900" dirty="0" smtClean="0">
                <a:solidFill>
                  <a:srgbClr val="414042"/>
                </a:solidFill>
                <a:latin typeface="Branding"/>
                <a:cs typeface="Branding"/>
              </a:rPr>
              <a:t>tég</a:t>
            </a:r>
            <a:r>
              <a:rPr lang="fr-FR" sz="900" spc="-10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lang="fr-FR" sz="900" spc="-5" dirty="0" smtClean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lang="fr-FR" sz="900" dirty="0" smtClean="0">
                <a:solidFill>
                  <a:srgbClr val="414042"/>
                </a:solidFill>
                <a:latin typeface="Branding"/>
                <a:cs typeface="Branding"/>
              </a:rPr>
              <a:t>tion</a:t>
            </a:r>
            <a:r>
              <a:rPr sz="900" spc="-1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» ou «</a:t>
            </a:r>
            <a:r>
              <a:rPr sz="900" spc="-1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inclusion</a:t>
            </a:r>
            <a:r>
              <a:rPr sz="900" spc="-1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»</a:t>
            </a:r>
            <a:r>
              <a:rPr sz="900" spc="1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?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P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quoi</a:t>
            </a:r>
            <a:r>
              <a:rPr sz="900" spc="1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?</a:t>
            </a:r>
            <a:endParaRPr sz="900" dirty="0">
              <a:latin typeface="Branding"/>
              <a:cs typeface="Branding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200" y="7413738"/>
            <a:ext cx="2040255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Dans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vie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éelle,</a:t>
            </a:r>
            <a:r>
              <a:rPr sz="900" spc="-6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es</a:t>
            </a:r>
            <a:r>
              <a:rPr sz="900" spc="-15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-il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difficile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se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 f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ai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 des 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amis 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qui 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so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 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dif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ts 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de </a:t>
            </a:r>
            <a:r>
              <a:rPr sz="900" spc="-8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ous </a:t>
            </a:r>
            <a:r>
              <a:rPr sz="900" spc="4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?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P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quoi</a:t>
            </a:r>
            <a:r>
              <a:rPr sz="900" spc="11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?</a:t>
            </a:r>
            <a:endParaRPr sz="900" dirty="0">
              <a:latin typeface="Branding"/>
              <a:cs typeface="Branding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3898" y="5463402"/>
            <a:ext cx="579120" cy="0"/>
          </a:xfrm>
          <a:custGeom>
            <a:avLst/>
            <a:gdLst/>
            <a:ahLst/>
            <a:cxnLst/>
            <a:rect l="l" t="t" r="r" b="b"/>
            <a:pathLst>
              <a:path w="579119">
                <a:moveTo>
                  <a:pt x="0" y="0"/>
                </a:moveTo>
                <a:lnTo>
                  <a:pt x="578548" y="0"/>
                </a:lnTo>
              </a:path>
            </a:pathLst>
          </a:custGeom>
          <a:ln w="25400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1199" y="5015803"/>
            <a:ext cx="89453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EC008C"/>
                </a:solidFill>
                <a:latin typeface="Branding-Medium"/>
                <a:cs typeface="Branding-Medium"/>
              </a:rPr>
              <a:t>DÉ</a:t>
            </a:r>
            <a:r>
              <a:rPr sz="2000" spc="80" dirty="0">
                <a:solidFill>
                  <a:srgbClr val="EC008C"/>
                </a:solidFill>
                <a:latin typeface="Branding-Medium"/>
                <a:cs typeface="Branding-Medium"/>
              </a:rPr>
              <a:t>B</a:t>
            </a:r>
            <a:r>
              <a:rPr sz="2000" spc="-25" dirty="0">
                <a:solidFill>
                  <a:srgbClr val="EC008C"/>
                </a:solidFill>
                <a:latin typeface="Branding-Medium"/>
                <a:cs typeface="Branding-Medium"/>
              </a:rPr>
              <a:t>A</a:t>
            </a:r>
            <a:r>
              <a:rPr sz="2000" dirty="0">
                <a:solidFill>
                  <a:srgbClr val="EC008C"/>
                </a:solidFill>
                <a:latin typeface="Branding-Medium"/>
                <a:cs typeface="Branding-Medium"/>
              </a:rPr>
              <a:t>T</a:t>
            </a:r>
            <a:endParaRPr sz="2000" dirty="0">
              <a:latin typeface="Branding-Medium"/>
              <a:cs typeface="Branding-Medi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4098" y="2450583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702" y="3057525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30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098" y="3835178"/>
            <a:ext cx="47625" cy="49530"/>
          </a:xfrm>
          <a:custGeom>
            <a:avLst/>
            <a:gdLst/>
            <a:ahLst/>
            <a:cxnLst/>
            <a:rect l="l" t="t" r="r" b="b"/>
            <a:pathLst>
              <a:path w="47625" h="49529">
                <a:moveTo>
                  <a:pt x="31699" y="0"/>
                </a:moveTo>
                <a:lnTo>
                  <a:pt x="15367" y="2317"/>
                </a:lnTo>
                <a:lnTo>
                  <a:pt x="4687" y="9912"/>
                </a:lnTo>
                <a:lnTo>
                  <a:pt x="0" y="21107"/>
                </a:lnTo>
                <a:lnTo>
                  <a:pt x="3310" y="36049"/>
                </a:lnTo>
                <a:lnTo>
                  <a:pt x="12321" y="45903"/>
                </a:lnTo>
                <a:lnTo>
                  <a:pt x="25000" y="49438"/>
                </a:lnTo>
                <a:lnTo>
                  <a:pt x="38485" y="45532"/>
                </a:lnTo>
                <a:lnTo>
                  <a:pt x="47611" y="35376"/>
                </a:lnTo>
                <a:lnTo>
                  <a:pt x="46799" y="17638"/>
                </a:lnTo>
                <a:lnTo>
                  <a:pt x="41014" y="5953"/>
                </a:lnTo>
                <a:lnTo>
                  <a:pt x="31699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61300" y="5731324"/>
            <a:ext cx="4355465" cy="156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dirty="0">
                <a:solidFill>
                  <a:srgbClr val="EC008C"/>
                </a:solidFill>
                <a:latin typeface="Branding"/>
                <a:cs typeface="Branding"/>
              </a:rPr>
              <a:t>POIN</a:t>
            </a:r>
            <a:r>
              <a:rPr sz="1600" b="1" spc="-20" dirty="0">
                <a:solidFill>
                  <a:srgbClr val="EC008C"/>
                </a:solidFill>
                <a:latin typeface="Branding"/>
                <a:cs typeface="Branding"/>
              </a:rPr>
              <a:t>T</a:t>
            </a:r>
            <a:r>
              <a:rPr sz="1600" b="1" dirty="0">
                <a:solidFill>
                  <a:srgbClr val="EC008C"/>
                </a:solidFill>
                <a:latin typeface="Branding"/>
                <a:cs typeface="Branding"/>
              </a:rPr>
              <a:t>S CLÉS :</a:t>
            </a:r>
            <a:endParaRPr sz="1600" dirty="0">
              <a:latin typeface="Branding"/>
              <a:cs typeface="Branding"/>
            </a:endParaRPr>
          </a:p>
          <a:p>
            <a:pPr marL="12700" marR="5080" algn="just">
              <a:lnSpc>
                <a:spcPct val="111100"/>
              </a:lnSpc>
              <a:spcBef>
                <a:spcPts val="710"/>
              </a:spcBef>
            </a:pP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La  manche  « exclusivité »  est  assez  restreinte.  Tout  comme  dans  la  vie  réelle,  </a:t>
            </a:r>
            <a:r>
              <a:rPr lang="fr-FR" sz="900" spc="-20" dirty="0">
                <a:solidFill>
                  <a:srgbClr val="414042"/>
                </a:solidFill>
                <a:latin typeface="Branding"/>
                <a:cs typeface="Branding"/>
              </a:rPr>
              <a:t>jouer avec uniquement les enfants qui nous ressemblent nous limite dans nos activités : on est moins nombreux et il y a moins de nouveautés dans le groupe, dans le jeu. 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La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manche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«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i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tég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tion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»</a:t>
            </a:r>
            <a:r>
              <a:rPr sz="900" spc="5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plus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riche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mais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les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joueu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tég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és</a:t>
            </a:r>
            <a:r>
              <a:rPr sz="900" spc="5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dans la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chaîne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so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passi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ne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participe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pas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au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jeu.</a:t>
            </a:r>
            <a:r>
              <a:rPr sz="900" spc="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manche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«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inclusion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»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spc="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en</a:t>
            </a:r>
            <a:r>
              <a:rPr sz="900" spc="-15" dirty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 plus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riche.</a:t>
            </a:r>
            <a:r>
              <a:rPr sz="900" spc="-9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8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ous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les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joueu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participe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à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tion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chaîne.</a:t>
            </a:r>
            <a:r>
              <a:rPr sz="900" spc="-7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Il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ne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suffit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pas</a:t>
            </a:r>
            <a:r>
              <a:rPr sz="900" spc="-2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d’i</a:t>
            </a:r>
            <a:r>
              <a:rPr sz="900" spc="-5" dirty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tég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er de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nou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eaux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amis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dans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un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g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oupe,</a:t>
            </a:r>
            <a:r>
              <a:rPr sz="900" spc="8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mais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il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aut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aussi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les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inclu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e,</a:t>
            </a:r>
            <a:r>
              <a:rPr sz="900" spc="8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pe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m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tt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à </a:t>
            </a:r>
            <a:r>
              <a:rPr sz="900" spc="-10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chacun de</a:t>
            </a:r>
            <a:r>
              <a:rPr sz="900" spc="-1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v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er</a:t>
            </a:r>
            <a:r>
              <a:rPr sz="900" spc="-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sa pla</a:t>
            </a:r>
            <a:r>
              <a:rPr sz="900" spc="-15" dirty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e </a:t>
            </a:r>
            <a:r>
              <a:rPr sz="900" spc="-10" dirty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t participer</a:t>
            </a:r>
            <a:r>
              <a:rPr sz="900" spc="-2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à la</a:t>
            </a:r>
            <a:r>
              <a:rPr sz="900" spc="-15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vie du g</a:t>
            </a:r>
            <a:r>
              <a:rPr sz="900" spc="-35" dirty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oupe.</a:t>
            </a:r>
            <a:endParaRPr sz="900" dirty="0">
              <a:latin typeface="Branding"/>
              <a:cs typeface="Branding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8760" y="7473838"/>
            <a:ext cx="4358005" cy="76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sz="900" spc="-80" dirty="0" smtClean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out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le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monde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dif</a:t>
            </a:r>
            <a:r>
              <a:rPr sz="900" spc="-20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d</a:t>
            </a:r>
            <a:r>
              <a:rPr sz="900" spc="-15" dirty="0" err="1" smtClean="0">
                <a:solidFill>
                  <a:srgbClr val="414042"/>
                </a:solidFill>
                <a:latin typeface="Branding"/>
                <a:cs typeface="Branding"/>
              </a:rPr>
              <a:t>’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une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5" dirty="0" err="1" smtClean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ertaine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a</a:t>
            </a:r>
            <a:r>
              <a:rPr sz="900" spc="-15" dirty="0" err="1" smtClean="0">
                <a:solidFill>
                  <a:srgbClr val="414042"/>
                </a:solidFill>
                <a:latin typeface="Branding"/>
                <a:cs typeface="Branding"/>
              </a:rPr>
              <a:t>ç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on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,</a:t>
            </a:r>
            <a:r>
              <a:rPr sz="900" spc="6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20" dirty="0" err="1" smtClean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spc="-50" dirty="0" err="1" smtClean="0">
                <a:solidFill>
                  <a:srgbClr val="414042"/>
                </a:solidFill>
                <a:latin typeface="Branding"/>
                <a:cs typeface="Branding"/>
              </a:rPr>
              <a:t>’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p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éciséme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5" dirty="0" err="1" smtClean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qui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nous</a:t>
            </a:r>
            <a:r>
              <a:rPr sz="900" spc="114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35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end unique</a:t>
            </a:r>
            <a:r>
              <a:rPr sz="900" spc="-1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qui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nous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enrichit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au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qu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o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tidien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.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Nous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app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enons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dif</a:t>
            </a:r>
            <a:r>
              <a:rPr sz="900" spc="-20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en</a:t>
            </a:r>
            <a:r>
              <a:rPr sz="900" spc="-15" dirty="0" err="1" smtClean="0">
                <a:solidFill>
                  <a:srgbClr val="414042"/>
                </a:solidFill>
                <a:latin typeface="Branding"/>
                <a:cs typeface="Branding"/>
              </a:rPr>
              <a:t>c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des</a:t>
            </a:r>
            <a:r>
              <a:rPr sz="900" spc="7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aut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es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.</a:t>
            </a:r>
            <a:r>
              <a:rPr lang="fr-FR" sz="900" dirty="0" smtClean="0">
                <a:solidFill>
                  <a:srgbClr val="414042"/>
                </a:solidFill>
                <a:latin typeface="Branding"/>
                <a:cs typeface="Branding"/>
              </a:rPr>
              <a:t> I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xiste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par</a:t>
            </a:r>
            <a:r>
              <a:rPr sz="900" spc="-20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ois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obstacles,</a:t>
            </a:r>
            <a:r>
              <a:rPr sz="900" spc="-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eins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dans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1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vie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éelle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à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se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0" dirty="0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ai</a:t>
            </a:r>
            <a:r>
              <a:rPr sz="900" spc="-35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amis</a:t>
            </a:r>
            <a:r>
              <a:rPr sz="900" spc="2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qui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so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</a:t>
            </a:r>
            <a:r>
              <a:rPr sz="900" spc="-6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dif</a:t>
            </a:r>
            <a:r>
              <a:rPr sz="900" spc="-20" dirty="0" err="1" smtClean="0">
                <a:solidFill>
                  <a:srgbClr val="414042"/>
                </a:solidFill>
                <a:latin typeface="Branding"/>
                <a:cs typeface="Branding"/>
              </a:rPr>
              <a:t>f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5" dirty="0" err="1" smtClean="0">
                <a:solidFill>
                  <a:srgbClr val="414042"/>
                </a:solidFill>
                <a:latin typeface="Branding"/>
                <a:cs typeface="Branding"/>
              </a:rPr>
              <a:t>n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ts</a:t>
            </a:r>
            <a:r>
              <a:rPr sz="900" spc="-6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spc="-15" dirty="0" smtClean="0">
                <a:solidFill>
                  <a:srgbClr val="414042"/>
                </a:solidFill>
                <a:latin typeface="Branding"/>
                <a:cs typeface="Branding"/>
              </a:rPr>
              <a:t>(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sté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é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o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type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,</a:t>
            </a:r>
            <a:r>
              <a:rPr sz="900" spc="-11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cultu</a:t>
            </a:r>
            <a:r>
              <a:rPr sz="900" spc="-35" dirty="0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e,</a:t>
            </a:r>
            <a:r>
              <a:rPr sz="900" spc="-11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ba</a:t>
            </a:r>
            <a:r>
              <a:rPr sz="900" spc="-10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riè</a:t>
            </a:r>
            <a:r>
              <a:rPr sz="900" spc="-35" dirty="0" err="1" smtClean="0">
                <a:solidFill>
                  <a:srgbClr val="414042"/>
                </a:solidFill>
                <a:latin typeface="Branding"/>
                <a:cs typeface="Branding"/>
              </a:rPr>
              <a:t>r</a:t>
            </a:r>
            <a:r>
              <a:rPr sz="900" dirty="0" err="1" smtClean="0">
                <a:solidFill>
                  <a:srgbClr val="414042"/>
                </a:solidFill>
                <a:latin typeface="Branding"/>
                <a:cs typeface="Branding"/>
              </a:rPr>
              <a:t>e</a:t>
            </a:r>
            <a:r>
              <a:rPr sz="900" spc="-6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de</a:t>
            </a:r>
            <a:r>
              <a:rPr sz="900" spc="-6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la</a:t>
            </a:r>
            <a:r>
              <a:rPr sz="900" spc="-60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langue,</a:t>
            </a:r>
            <a:r>
              <a:rPr sz="900" spc="-155" dirty="0" smtClean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smtClean="0">
                <a:solidFill>
                  <a:srgbClr val="414042"/>
                </a:solidFill>
                <a:latin typeface="Branding"/>
                <a:cs typeface="Branding"/>
              </a:rPr>
              <a:t>…)</a:t>
            </a:r>
            <a:r>
              <a:rPr lang="fr-FR" sz="900" dirty="0" smtClean="0">
                <a:solidFill>
                  <a:srgbClr val="414042"/>
                </a:solidFill>
                <a:latin typeface="Branding"/>
                <a:cs typeface="Branding"/>
              </a:rPr>
              <a:t>, qui complexifie la démarche. </a:t>
            </a:r>
            <a:endParaRPr sz="900" dirty="0">
              <a:latin typeface="Branding"/>
              <a:cs typeface="Branding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72490" y="5108506"/>
            <a:ext cx="130175" cy="129539"/>
          </a:xfrm>
          <a:custGeom>
            <a:avLst/>
            <a:gdLst/>
            <a:ahLst/>
            <a:cxnLst/>
            <a:rect l="l" t="t" r="r" b="b"/>
            <a:pathLst>
              <a:path w="130175" h="129539">
                <a:moveTo>
                  <a:pt x="129572" y="64409"/>
                </a:moveTo>
                <a:lnTo>
                  <a:pt x="116151" y="103949"/>
                </a:lnTo>
                <a:lnTo>
                  <a:pt x="82251" y="126927"/>
                </a:lnTo>
                <a:lnTo>
                  <a:pt x="68051" y="129256"/>
                </a:lnTo>
                <a:lnTo>
                  <a:pt x="52791" y="127761"/>
                </a:lnTo>
                <a:lnTo>
                  <a:pt x="16430" y="107521"/>
                </a:lnTo>
                <a:lnTo>
                  <a:pt x="0" y="70529"/>
                </a:lnTo>
                <a:lnTo>
                  <a:pt x="1362" y="54651"/>
                </a:lnTo>
                <a:lnTo>
                  <a:pt x="20685" y="17294"/>
                </a:lnTo>
                <a:lnTo>
                  <a:pt x="56362" y="0"/>
                </a:lnTo>
                <a:lnTo>
                  <a:pt x="72699" y="1231"/>
                </a:lnTo>
                <a:lnTo>
                  <a:pt x="110824" y="19785"/>
                </a:lnTo>
                <a:lnTo>
                  <a:pt x="128800" y="54414"/>
                </a:lnTo>
                <a:lnTo>
                  <a:pt x="129572" y="64409"/>
                </a:lnTo>
                <a:close/>
              </a:path>
            </a:pathLst>
          </a:custGeom>
          <a:ln w="13436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9109" y="5094782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13474" y="0"/>
                </a:moveTo>
                <a:lnTo>
                  <a:pt x="9182" y="546"/>
                </a:lnTo>
                <a:lnTo>
                  <a:pt x="6870" y="3543"/>
                </a:lnTo>
                <a:lnTo>
                  <a:pt x="0" y="12293"/>
                </a:lnTo>
                <a:lnTo>
                  <a:pt x="10820" y="20688"/>
                </a:lnTo>
                <a:lnTo>
                  <a:pt x="17678" y="11938"/>
                </a:lnTo>
                <a:lnTo>
                  <a:pt x="19989" y="8940"/>
                </a:lnTo>
                <a:lnTo>
                  <a:pt x="19456" y="4648"/>
                </a:lnTo>
                <a:lnTo>
                  <a:pt x="13474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74930" y="5094782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6515" y="0"/>
                </a:moveTo>
                <a:lnTo>
                  <a:pt x="533" y="4648"/>
                </a:lnTo>
                <a:lnTo>
                  <a:pt x="0" y="8940"/>
                </a:lnTo>
                <a:lnTo>
                  <a:pt x="2311" y="11938"/>
                </a:lnTo>
                <a:lnTo>
                  <a:pt x="9169" y="20688"/>
                </a:lnTo>
                <a:lnTo>
                  <a:pt x="19989" y="12293"/>
                </a:lnTo>
                <a:lnTo>
                  <a:pt x="13119" y="3543"/>
                </a:lnTo>
                <a:lnTo>
                  <a:pt x="10807" y="546"/>
                </a:lnTo>
                <a:lnTo>
                  <a:pt x="6515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7424" y="5076560"/>
            <a:ext cx="19685" cy="16510"/>
          </a:xfrm>
          <a:custGeom>
            <a:avLst/>
            <a:gdLst/>
            <a:ahLst/>
            <a:cxnLst/>
            <a:rect l="l" t="t" r="r" b="b"/>
            <a:pathLst>
              <a:path w="19684" h="16510">
                <a:moveTo>
                  <a:pt x="18376" y="0"/>
                </a:moveTo>
                <a:lnTo>
                  <a:pt x="1041" y="0"/>
                </a:lnTo>
                <a:lnTo>
                  <a:pt x="0" y="1041"/>
                </a:lnTo>
                <a:lnTo>
                  <a:pt x="0" y="14960"/>
                </a:lnTo>
                <a:lnTo>
                  <a:pt x="1041" y="15989"/>
                </a:lnTo>
                <a:lnTo>
                  <a:pt x="18376" y="15989"/>
                </a:lnTo>
                <a:lnTo>
                  <a:pt x="19418" y="14960"/>
                </a:lnTo>
                <a:lnTo>
                  <a:pt x="19418" y="1041"/>
                </a:lnTo>
                <a:lnTo>
                  <a:pt x="1837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9127" y="5134298"/>
            <a:ext cx="16510" cy="38735"/>
          </a:xfrm>
          <a:custGeom>
            <a:avLst/>
            <a:gdLst/>
            <a:ahLst/>
            <a:cxnLst/>
            <a:rect l="l" t="t" r="r" b="b"/>
            <a:pathLst>
              <a:path w="16509" h="38735">
                <a:moveTo>
                  <a:pt x="13461" y="0"/>
                </a:moveTo>
                <a:lnTo>
                  <a:pt x="2552" y="0"/>
                </a:lnTo>
                <a:lnTo>
                  <a:pt x="0" y="2540"/>
                </a:lnTo>
                <a:lnTo>
                  <a:pt x="0" y="36080"/>
                </a:lnTo>
                <a:lnTo>
                  <a:pt x="2552" y="38620"/>
                </a:lnTo>
                <a:lnTo>
                  <a:pt x="13461" y="38620"/>
                </a:lnTo>
                <a:lnTo>
                  <a:pt x="16001" y="36080"/>
                </a:lnTo>
                <a:lnTo>
                  <a:pt x="16001" y="2540"/>
                </a:lnTo>
                <a:lnTo>
                  <a:pt x="13461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32001" y="5060837"/>
            <a:ext cx="30015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80" dirty="0">
                <a:solidFill>
                  <a:srgbClr val="EC008C"/>
                </a:solidFill>
                <a:latin typeface="Branding-Medium"/>
                <a:cs typeface="Branding-Medium"/>
              </a:rPr>
              <a:t>15</a:t>
            </a:r>
            <a:endParaRPr sz="1650" dirty="0">
              <a:latin typeface="Branding-Medium"/>
              <a:cs typeface="Branding-Mediu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16250" y="791073"/>
            <a:ext cx="130175" cy="129539"/>
          </a:xfrm>
          <a:custGeom>
            <a:avLst/>
            <a:gdLst/>
            <a:ahLst/>
            <a:cxnLst/>
            <a:rect l="l" t="t" r="r" b="b"/>
            <a:pathLst>
              <a:path w="130175" h="129540">
                <a:moveTo>
                  <a:pt x="129572" y="64409"/>
                </a:moveTo>
                <a:lnTo>
                  <a:pt x="116151" y="103949"/>
                </a:lnTo>
                <a:lnTo>
                  <a:pt x="82251" y="126927"/>
                </a:lnTo>
                <a:lnTo>
                  <a:pt x="68051" y="129256"/>
                </a:lnTo>
                <a:lnTo>
                  <a:pt x="52791" y="127761"/>
                </a:lnTo>
                <a:lnTo>
                  <a:pt x="16430" y="107521"/>
                </a:lnTo>
                <a:lnTo>
                  <a:pt x="0" y="70529"/>
                </a:lnTo>
                <a:lnTo>
                  <a:pt x="1362" y="54651"/>
                </a:lnTo>
                <a:lnTo>
                  <a:pt x="20685" y="17294"/>
                </a:lnTo>
                <a:lnTo>
                  <a:pt x="56362" y="0"/>
                </a:lnTo>
                <a:lnTo>
                  <a:pt x="72699" y="1231"/>
                </a:lnTo>
                <a:lnTo>
                  <a:pt x="110824" y="19785"/>
                </a:lnTo>
                <a:lnTo>
                  <a:pt x="128800" y="54414"/>
                </a:lnTo>
                <a:lnTo>
                  <a:pt x="129572" y="64409"/>
                </a:lnTo>
                <a:close/>
              </a:path>
            </a:pathLst>
          </a:custGeom>
          <a:ln w="13436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22869" y="777350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13474" y="0"/>
                </a:moveTo>
                <a:lnTo>
                  <a:pt x="9182" y="546"/>
                </a:lnTo>
                <a:lnTo>
                  <a:pt x="6870" y="3543"/>
                </a:lnTo>
                <a:lnTo>
                  <a:pt x="0" y="12293"/>
                </a:lnTo>
                <a:lnTo>
                  <a:pt x="10820" y="20688"/>
                </a:lnTo>
                <a:lnTo>
                  <a:pt x="17678" y="11938"/>
                </a:lnTo>
                <a:lnTo>
                  <a:pt x="19989" y="8953"/>
                </a:lnTo>
                <a:lnTo>
                  <a:pt x="19456" y="4648"/>
                </a:lnTo>
                <a:lnTo>
                  <a:pt x="13474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18690" y="777350"/>
            <a:ext cx="20320" cy="20955"/>
          </a:xfrm>
          <a:custGeom>
            <a:avLst/>
            <a:gdLst/>
            <a:ahLst/>
            <a:cxnLst/>
            <a:rect l="l" t="t" r="r" b="b"/>
            <a:pathLst>
              <a:path w="20319" h="20954">
                <a:moveTo>
                  <a:pt x="6515" y="0"/>
                </a:moveTo>
                <a:lnTo>
                  <a:pt x="533" y="4648"/>
                </a:lnTo>
                <a:lnTo>
                  <a:pt x="0" y="8953"/>
                </a:lnTo>
                <a:lnTo>
                  <a:pt x="2311" y="11938"/>
                </a:lnTo>
                <a:lnTo>
                  <a:pt x="9169" y="20688"/>
                </a:lnTo>
                <a:lnTo>
                  <a:pt x="19989" y="12293"/>
                </a:lnTo>
                <a:lnTo>
                  <a:pt x="13119" y="3543"/>
                </a:lnTo>
                <a:lnTo>
                  <a:pt x="10807" y="546"/>
                </a:lnTo>
                <a:lnTo>
                  <a:pt x="6515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71183" y="759127"/>
            <a:ext cx="19685" cy="16510"/>
          </a:xfrm>
          <a:custGeom>
            <a:avLst/>
            <a:gdLst/>
            <a:ahLst/>
            <a:cxnLst/>
            <a:rect l="l" t="t" r="r" b="b"/>
            <a:pathLst>
              <a:path w="19685" h="16509">
                <a:moveTo>
                  <a:pt x="18376" y="0"/>
                </a:moveTo>
                <a:lnTo>
                  <a:pt x="1041" y="0"/>
                </a:lnTo>
                <a:lnTo>
                  <a:pt x="0" y="1041"/>
                </a:lnTo>
                <a:lnTo>
                  <a:pt x="0" y="14960"/>
                </a:lnTo>
                <a:lnTo>
                  <a:pt x="1041" y="16002"/>
                </a:lnTo>
                <a:lnTo>
                  <a:pt x="18376" y="16002"/>
                </a:lnTo>
                <a:lnTo>
                  <a:pt x="19418" y="14960"/>
                </a:lnTo>
                <a:lnTo>
                  <a:pt x="19418" y="1041"/>
                </a:lnTo>
                <a:lnTo>
                  <a:pt x="18376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72886" y="816865"/>
            <a:ext cx="16510" cy="38735"/>
          </a:xfrm>
          <a:custGeom>
            <a:avLst/>
            <a:gdLst/>
            <a:ahLst/>
            <a:cxnLst/>
            <a:rect l="l" t="t" r="r" b="b"/>
            <a:pathLst>
              <a:path w="16510" h="38734">
                <a:moveTo>
                  <a:pt x="13461" y="0"/>
                </a:moveTo>
                <a:lnTo>
                  <a:pt x="2552" y="0"/>
                </a:lnTo>
                <a:lnTo>
                  <a:pt x="0" y="2540"/>
                </a:lnTo>
                <a:lnTo>
                  <a:pt x="0" y="36080"/>
                </a:lnTo>
                <a:lnTo>
                  <a:pt x="2552" y="38620"/>
                </a:lnTo>
                <a:lnTo>
                  <a:pt x="13461" y="38620"/>
                </a:lnTo>
                <a:lnTo>
                  <a:pt x="16001" y="36080"/>
                </a:lnTo>
                <a:lnTo>
                  <a:pt x="16001" y="2540"/>
                </a:lnTo>
                <a:lnTo>
                  <a:pt x="13461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75760" y="743405"/>
            <a:ext cx="271854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80" dirty="0">
                <a:solidFill>
                  <a:srgbClr val="ED1C24"/>
                </a:solidFill>
                <a:latin typeface="Branding-Medium"/>
                <a:cs typeface="Branding-Medium"/>
              </a:rPr>
              <a:t>15</a:t>
            </a:r>
            <a:endParaRPr sz="1650" dirty="0">
              <a:latin typeface="Branding-Medium"/>
              <a:cs typeface="Branding-Medium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5702" y="1126968"/>
            <a:ext cx="579120" cy="0"/>
          </a:xfrm>
          <a:custGeom>
            <a:avLst/>
            <a:gdLst/>
            <a:ahLst/>
            <a:cxnLst/>
            <a:rect l="l" t="t" r="r" b="b"/>
            <a:pathLst>
              <a:path w="579119">
                <a:moveTo>
                  <a:pt x="0" y="0"/>
                </a:moveTo>
                <a:lnTo>
                  <a:pt x="578548" y="0"/>
                </a:lnTo>
              </a:path>
            </a:pathLst>
          </a:custGeom>
          <a:ln w="254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3003" y="679370"/>
            <a:ext cx="237343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ED1C24"/>
                </a:solidFill>
                <a:latin typeface="Branding-Medium"/>
                <a:cs typeface="Branding-Medium"/>
              </a:rPr>
              <a:t>JE</a:t>
            </a:r>
            <a:r>
              <a:rPr sz="2000" dirty="0">
                <a:solidFill>
                  <a:srgbClr val="ED1C24"/>
                </a:solidFill>
                <a:latin typeface="Branding-Medium"/>
                <a:cs typeface="Branding-Medium"/>
              </a:rPr>
              <a:t>U</a:t>
            </a:r>
            <a:r>
              <a:rPr sz="2000" spc="155" dirty="0">
                <a:solidFill>
                  <a:srgbClr val="ED1C24"/>
                </a:solidFill>
                <a:latin typeface="Branding-Medium"/>
                <a:cs typeface="Branding-Medium"/>
              </a:rPr>
              <a:t> </a:t>
            </a:r>
            <a:r>
              <a:rPr sz="2000" spc="25" dirty="0">
                <a:solidFill>
                  <a:srgbClr val="ED1C24"/>
                </a:solidFill>
                <a:latin typeface="Branding-Medium"/>
                <a:cs typeface="Branding-Medium"/>
              </a:rPr>
              <a:t>A</a:t>
            </a:r>
            <a:r>
              <a:rPr sz="2000" spc="100" dirty="0">
                <a:solidFill>
                  <a:srgbClr val="ED1C24"/>
                </a:solidFill>
                <a:latin typeface="Branding-Medium"/>
                <a:cs typeface="Branding-Medium"/>
              </a:rPr>
              <a:t>V</a:t>
            </a:r>
            <a:r>
              <a:rPr sz="2000" spc="70" dirty="0">
                <a:solidFill>
                  <a:srgbClr val="ED1C24"/>
                </a:solidFill>
                <a:latin typeface="Branding-Medium"/>
                <a:cs typeface="Branding-Medium"/>
              </a:rPr>
              <a:t>E</a:t>
            </a:r>
            <a:r>
              <a:rPr sz="2000" dirty="0">
                <a:solidFill>
                  <a:srgbClr val="ED1C24"/>
                </a:solidFill>
                <a:latin typeface="Branding-Medium"/>
                <a:cs typeface="Branding-Medium"/>
              </a:rPr>
              <a:t>C</a:t>
            </a:r>
            <a:r>
              <a:rPr sz="2000" spc="140" dirty="0">
                <a:solidFill>
                  <a:srgbClr val="ED1C24"/>
                </a:solidFill>
                <a:latin typeface="Branding-Medium"/>
                <a:cs typeface="Branding-Medium"/>
              </a:rPr>
              <a:t> </a:t>
            </a:r>
            <a:r>
              <a:rPr sz="2000" spc="100" dirty="0">
                <a:solidFill>
                  <a:srgbClr val="ED1C24"/>
                </a:solidFill>
                <a:latin typeface="Branding-Medium"/>
                <a:cs typeface="Branding-Medium"/>
              </a:rPr>
              <a:t>THÈME</a:t>
            </a:r>
            <a:endParaRPr sz="2000" dirty="0">
              <a:latin typeface="Branding-Medium"/>
              <a:cs typeface="Branding-Medium"/>
            </a:endParaRPr>
          </a:p>
        </p:txBody>
      </p:sp>
      <p:sp>
        <p:nvSpPr>
          <p:cNvPr id="28" name="object 13"/>
          <p:cNvSpPr txBox="1"/>
          <p:nvPr/>
        </p:nvSpPr>
        <p:spPr>
          <a:xfrm>
            <a:off x="2758760" y="8467725"/>
            <a:ext cx="4358005" cy="92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lang="fr-FR" sz="900" dirty="0">
                <a:solidFill>
                  <a:srgbClr val="414042"/>
                </a:solidFill>
                <a:latin typeface="Branding"/>
                <a:cs typeface="Branding"/>
              </a:rPr>
              <a:t>Su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rmonter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ces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obstacles,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lutter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contre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les discriminations, accepter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l’autre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tel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qu’il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est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, ne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pourra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que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vous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aidez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à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vous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construire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en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tant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qu’individu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et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citoyen</a:t>
            </a:r>
            <a:r>
              <a:rPr lang="fr-FR" sz="900" dirty="0">
                <a:solidFill>
                  <a:srgbClr val="414042"/>
                </a:solidFill>
                <a:latin typeface="Branding"/>
                <a:cs typeface="Branding"/>
              </a:rPr>
              <a:t>. Participer à l’inclusion de tous, quelques soient leurs différences, dans votre cercle d’amis ou dans la communauté en général permettra de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sz="900" dirty="0" err="1">
                <a:solidFill>
                  <a:srgbClr val="414042"/>
                </a:solidFill>
                <a:latin typeface="Branding"/>
                <a:cs typeface="Branding"/>
              </a:rPr>
              <a:t>favoriser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"/>
                <a:cs typeface="Branding"/>
              </a:rPr>
              <a:t>l’inclusion. Les discriminations diminueront car les personnes seront sensibilisées à l’intégration de tous et iront au-delà des préjugés et des stéréotypes pour cohabiter en paix.</a:t>
            </a:r>
            <a:endParaRPr sz="900" dirty="0">
              <a:solidFill>
                <a:srgbClr val="414042"/>
              </a:solidFill>
              <a:latin typeface="Branding"/>
              <a:cs typeface="Branding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441200" y="8467725"/>
            <a:ext cx="2040255" cy="46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lang="fr-FR" sz="900" dirty="0">
                <a:solidFill>
                  <a:srgbClr val="414042"/>
                </a:solidFill>
                <a:latin typeface="Branding"/>
                <a:cs typeface="Branding"/>
              </a:rPr>
              <a:t>Pourquoi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 </a:t>
            </a:r>
            <a:r>
              <a:rPr lang="fr-FR" sz="900" dirty="0">
                <a:solidFill>
                  <a:srgbClr val="414042"/>
                </a:solidFill>
                <a:latin typeface="Branding"/>
                <a:cs typeface="Branding"/>
              </a:rPr>
              <a:t>est-il important de tisser des liens d’amitié avec ceux qui sont différents de nous </a:t>
            </a:r>
            <a:r>
              <a:rPr sz="900" dirty="0">
                <a:solidFill>
                  <a:srgbClr val="414042"/>
                </a:solidFill>
                <a:latin typeface="Branding"/>
                <a:cs typeface="Branding"/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1218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FICHES-PARIS2024_Exe.indd</dc:title>
  <dc:creator>Chargé de mission Pedagogique</dc:creator>
  <cp:lastModifiedBy>Peda.burundi</cp:lastModifiedBy>
  <cp:revision>60</cp:revision>
  <dcterms:created xsi:type="dcterms:W3CDTF">2017-01-11T12:27:10Z</dcterms:created>
  <dcterms:modified xsi:type="dcterms:W3CDTF">2017-03-11T11:52:31Z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2017-01-11T00:00:00Z</vt:filetime>
  </property>
</Properties>
</file>